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257" r:id="rId3"/>
    <p:sldId id="273" r:id="rId4"/>
    <p:sldId id="258" r:id="rId5"/>
    <p:sldId id="274" r:id="rId6"/>
    <p:sldId id="275" r:id="rId7"/>
    <p:sldId id="276" r:id="rId8"/>
    <p:sldId id="278" r:id="rId9"/>
    <p:sldId id="279" r:id="rId10"/>
    <p:sldId id="283" r:id="rId11"/>
    <p:sldId id="284" r:id="rId12"/>
    <p:sldId id="285" r:id="rId13"/>
    <p:sldId id="286" r:id="rId14"/>
    <p:sldId id="287" r:id="rId15"/>
    <p:sldId id="259" r:id="rId16"/>
    <p:sldId id="288" r:id="rId17"/>
    <p:sldId id="289" r:id="rId18"/>
    <p:sldId id="272" r:id="rId1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7" autoAdjust="0"/>
    <p:restoredTop sz="94684" autoAdjust="0"/>
  </p:normalViewPr>
  <p:slideViewPr>
    <p:cSldViewPr>
      <p:cViewPr varScale="1">
        <p:scale>
          <a:sx n="67" d="100"/>
          <a:sy n="67" d="100"/>
        </p:scale>
        <p:origin x="11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31" tIns="45716" rIns="91431" bIns="45716" rtlCol="0"/>
          <a:lstStyle>
            <a:lvl1pPr algn="l">
              <a:defRPr sz="1200"/>
            </a:lvl1pPr>
          </a:lstStyle>
          <a:p>
            <a:r>
              <a:rPr lang="en-US"/>
              <a:t>Life Insurance-LTC Hybrid Solution</a:t>
            </a:r>
          </a:p>
        </p:txBody>
      </p:sp>
      <p:sp>
        <p:nvSpPr>
          <p:cNvPr id="3" name="Date Placeholder 2"/>
          <p:cNvSpPr>
            <a:spLocks noGrp="1"/>
          </p:cNvSpPr>
          <p:nvPr>
            <p:ph type="dt" sz="quarter" idx="1"/>
          </p:nvPr>
        </p:nvSpPr>
        <p:spPr>
          <a:xfrm>
            <a:off x="4143376" y="0"/>
            <a:ext cx="3170238" cy="479425"/>
          </a:xfrm>
          <a:prstGeom prst="rect">
            <a:avLst/>
          </a:prstGeom>
        </p:spPr>
        <p:txBody>
          <a:bodyPr vert="horz" lIns="91431" tIns="45716" rIns="91431" bIns="45716" rtlCol="0"/>
          <a:lstStyle>
            <a:lvl1pPr algn="r">
              <a:defRPr sz="1200"/>
            </a:lvl1pPr>
          </a:lstStyle>
          <a:p>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8"/>
            <a:ext cx="3170238" cy="479425"/>
          </a:xfrm>
          <a:prstGeom prst="rect">
            <a:avLst/>
          </a:prstGeom>
        </p:spPr>
        <p:txBody>
          <a:bodyPr vert="horz" lIns="91431" tIns="45716" rIns="91431" bIns="45716" rtlCol="0" anchor="b"/>
          <a:lstStyle>
            <a:lvl1pPr algn="r">
              <a:defRPr sz="1200"/>
            </a:lvl1pPr>
          </a:lstStyle>
          <a:p>
            <a:fld id="{5C85765E-6F24-4710-8DC0-BFE6B9DE766D}" type="slidenum">
              <a:rPr lang="en-US" smtClean="0"/>
              <a:t>‹#›</a:t>
            </a:fld>
            <a:endParaRPr lang="en-US"/>
          </a:p>
        </p:txBody>
      </p:sp>
    </p:spTree>
    <p:extLst>
      <p:ext uri="{BB962C8B-B14F-4D97-AF65-F5344CB8AC3E}">
        <p14:creationId xmlns:p14="http://schemas.microsoft.com/office/powerpoint/2010/main" val="2341884300"/>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19" cy="480060"/>
          </a:xfrm>
          <a:prstGeom prst="rect">
            <a:avLst/>
          </a:prstGeom>
        </p:spPr>
        <p:txBody>
          <a:bodyPr vert="horz" lIns="96651" tIns="48325" rIns="96651" bIns="48325" rtlCol="0"/>
          <a:lstStyle>
            <a:lvl1pPr algn="l" fontAlgn="auto">
              <a:spcBef>
                <a:spcPts val="0"/>
              </a:spcBef>
              <a:spcAft>
                <a:spcPts val="0"/>
              </a:spcAft>
              <a:defRPr sz="1300">
                <a:latin typeface="+mn-lt"/>
                <a:cs typeface="+mn-cs"/>
              </a:defRPr>
            </a:lvl1pPr>
          </a:lstStyle>
          <a:p>
            <a:pPr>
              <a:defRPr/>
            </a:pPr>
            <a:r>
              <a:rPr lang="en-US"/>
              <a:t>Life Insurance-LTC Hybrid Solution</a:t>
            </a:r>
            <a:endParaRPr lang="en-GB"/>
          </a:p>
        </p:txBody>
      </p:sp>
      <p:sp>
        <p:nvSpPr>
          <p:cNvPr id="3" name="Date Placeholder 2"/>
          <p:cNvSpPr>
            <a:spLocks noGrp="1"/>
          </p:cNvSpPr>
          <p:nvPr>
            <p:ph type="dt" idx="1"/>
          </p:nvPr>
        </p:nvSpPr>
        <p:spPr>
          <a:xfrm>
            <a:off x="4143589" y="0"/>
            <a:ext cx="3169919" cy="480060"/>
          </a:xfrm>
          <a:prstGeom prst="rect">
            <a:avLst/>
          </a:prstGeom>
        </p:spPr>
        <p:txBody>
          <a:bodyPr vert="horz" lIns="96651" tIns="48325" rIns="96651" bIns="48325" rtlCol="0"/>
          <a:lstStyle>
            <a:lvl1pPr algn="r" fontAlgn="auto">
              <a:spcBef>
                <a:spcPts val="0"/>
              </a:spcBef>
              <a:spcAft>
                <a:spcPts val="0"/>
              </a:spcAft>
              <a:defRPr sz="1300">
                <a:latin typeface="+mn-lt"/>
                <a:cs typeface="+mn-cs"/>
              </a:defRPr>
            </a:lvl1pPr>
          </a:lstStyle>
          <a:p>
            <a:pPr>
              <a:defRPr/>
            </a:pPr>
            <a:endParaRPr lang="en-GB"/>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5" rIns="96651" bIns="48325" rtlCol="0" anchor="ctr"/>
          <a:lstStyle/>
          <a:p>
            <a:pPr lvl="0"/>
            <a:endParaRPr lang="en-GB" noProof="0"/>
          </a:p>
        </p:txBody>
      </p:sp>
      <p:sp>
        <p:nvSpPr>
          <p:cNvPr id="5" name="Notes Placeholder 4"/>
          <p:cNvSpPr>
            <a:spLocks noGrp="1"/>
          </p:cNvSpPr>
          <p:nvPr>
            <p:ph type="body" sz="quarter" idx="3"/>
          </p:nvPr>
        </p:nvSpPr>
        <p:spPr>
          <a:xfrm>
            <a:off x="731520" y="4560569"/>
            <a:ext cx="5852160" cy="4320540"/>
          </a:xfrm>
          <a:prstGeom prst="rect">
            <a:avLst/>
          </a:prstGeom>
        </p:spPr>
        <p:txBody>
          <a:bodyPr vert="horz" lIns="96651" tIns="48325" rIns="96651" bIns="4832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9119474"/>
            <a:ext cx="3169919" cy="480060"/>
          </a:xfrm>
          <a:prstGeom prst="rect">
            <a:avLst/>
          </a:prstGeom>
        </p:spPr>
        <p:txBody>
          <a:bodyPr vert="horz" lIns="96651" tIns="48325" rIns="96651" bIns="48325"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4143589" y="9119474"/>
            <a:ext cx="3169919" cy="480060"/>
          </a:xfrm>
          <a:prstGeom prst="rect">
            <a:avLst/>
          </a:prstGeom>
        </p:spPr>
        <p:txBody>
          <a:bodyPr vert="horz" lIns="96651" tIns="48325" rIns="96651" bIns="48325" rtlCol="0" anchor="b"/>
          <a:lstStyle>
            <a:lvl1pPr algn="r" fontAlgn="auto">
              <a:spcBef>
                <a:spcPts val="0"/>
              </a:spcBef>
              <a:spcAft>
                <a:spcPts val="0"/>
              </a:spcAft>
              <a:defRPr sz="1300">
                <a:latin typeface="+mn-lt"/>
                <a:cs typeface="+mn-cs"/>
              </a:defRPr>
            </a:lvl1pPr>
          </a:lstStyle>
          <a:p>
            <a:pPr>
              <a:defRPr/>
            </a:pPr>
            <a:fld id="{FA866A34-D62E-4F99-8A79-BCC88C4033CB}" type="slidenum">
              <a:rPr lang="en-GB"/>
              <a:pPr>
                <a:defRPr/>
              </a:pPr>
              <a:t>‹#›</a:t>
            </a:fld>
            <a:endParaRPr lang="en-GB"/>
          </a:p>
        </p:txBody>
      </p:sp>
    </p:spTree>
    <p:extLst>
      <p:ext uri="{BB962C8B-B14F-4D97-AF65-F5344CB8AC3E}">
        <p14:creationId xmlns:p14="http://schemas.microsoft.com/office/powerpoint/2010/main" val="2955247789"/>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A866A34-D62E-4F99-8A79-BCC88C4033CB}" type="slidenum">
              <a:rPr lang="en-GB" smtClean="0"/>
              <a:pPr>
                <a:defRPr/>
              </a:pPr>
              <a:t>1</a:t>
            </a:fld>
            <a:endParaRPr lang="en-GB"/>
          </a:p>
        </p:txBody>
      </p:sp>
      <p:sp>
        <p:nvSpPr>
          <p:cNvPr id="5" name="Date Placeholder 4"/>
          <p:cNvSpPr>
            <a:spLocks noGrp="1"/>
          </p:cNvSpPr>
          <p:nvPr>
            <p:ph type="dt" idx="11"/>
          </p:nvPr>
        </p:nvSpPr>
        <p:spPr/>
        <p:txBody>
          <a:bodyPr/>
          <a:lstStyle/>
          <a:p>
            <a:pPr>
              <a:defRPr/>
            </a:pPr>
            <a:endParaRPr lang="en-GB"/>
          </a:p>
        </p:txBody>
      </p:sp>
      <p:sp>
        <p:nvSpPr>
          <p:cNvPr id="6" name="Header Placeholder 5"/>
          <p:cNvSpPr>
            <a:spLocks noGrp="1"/>
          </p:cNvSpPr>
          <p:nvPr>
            <p:ph type="hdr" sz="quarter" idx="12"/>
          </p:nvPr>
        </p:nvSpPr>
        <p:spPr/>
        <p:txBody>
          <a:bodyPr/>
          <a:lstStyle/>
          <a:p>
            <a:pPr>
              <a:defRPr/>
            </a:pPr>
            <a:r>
              <a:rPr lang="en-US"/>
              <a:t>Life Insurance-LTC Hybrid Solution</a:t>
            </a:r>
            <a:endParaRPr lang="en-GB"/>
          </a:p>
        </p:txBody>
      </p:sp>
    </p:spTree>
    <p:extLst>
      <p:ext uri="{BB962C8B-B14F-4D97-AF65-F5344CB8AC3E}">
        <p14:creationId xmlns:p14="http://schemas.microsoft.com/office/powerpoint/2010/main" val="1210899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3292484-modified.png"/>
          <p:cNvPicPr>
            <a:picLocks noChangeAspect="1"/>
          </p:cNvPicPr>
          <p:nvPr userDrawn="1"/>
        </p:nvPicPr>
        <p:blipFill>
          <a:blip r:embed="rId2" cstate="print"/>
          <a:srcRect/>
          <a:stretch>
            <a:fillRect/>
          </a:stretch>
        </p:blipFill>
        <p:spPr bwMode="auto">
          <a:xfrm>
            <a:off x="0" y="0"/>
            <a:ext cx="3905250" cy="5851525"/>
          </a:xfrm>
          <a:prstGeom prst="rect">
            <a:avLst/>
          </a:prstGeom>
          <a:noFill/>
          <a:ln w="9525">
            <a:noFill/>
            <a:miter lim="800000"/>
            <a:headEnd/>
            <a:tailEnd/>
          </a:ln>
        </p:spPr>
      </p:pic>
      <p:sp>
        <p:nvSpPr>
          <p:cNvPr id="5" name="TextBox 4"/>
          <p:cNvSpPr txBox="1"/>
          <p:nvPr userDrawn="1"/>
        </p:nvSpPr>
        <p:spPr>
          <a:xfrm>
            <a:off x="428625" y="5270500"/>
            <a:ext cx="8358188" cy="1015663"/>
          </a:xfrm>
          <a:prstGeom prst="rect">
            <a:avLst/>
          </a:prstGeom>
          <a:noFill/>
        </p:spPr>
        <p:txBody>
          <a:bodyPr>
            <a:spAutoFit/>
          </a:bodyPr>
          <a:lstStyle/>
          <a:p>
            <a:pPr algn="just" fontAlgn="auto">
              <a:spcBef>
                <a:spcPts val="0"/>
              </a:spcBef>
              <a:spcAft>
                <a:spcPts val="0"/>
              </a:spcAft>
              <a:defRPr/>
            </a:pPr>
            <a:r>
              <a:rPr lang="en-US" sz="1200" dirty="0">
                <a:solidFill>
                  <a:schemeClr val="bg2">
                    <a:lumMod val="75000"/>
                  </a:schemeClr>
                </a:solidFill>
                <a:latin typeface="+mn-lt"/>
                <a:cs typeface="+mn-cs"/>
              </a:rPr>
              <a:t>©  2023 VSA, LP  Valid only if used prior to January 1, 2024.  The information, general principles and conclusions presented in this report are subject to local, state and federal laws and regulations, court cases and any revisions of same. While every care has been taken in the preparation of this report, VSA, L.P. is not engaged in providing legal, accounting, financial or other professional services. This report should not be used as a substitute for the professional advice of an attorney, accountant, or other qualified professional.</a:t>
            </a:r>
            <a:endParaRPr lang="en-GB" sz="1200" dirty="0">
              <a:solidFill>
                <a:schemeClr val="bg2">
                  <a:lumMod val="75000"/>
                </a:schemeClr>
              </a:solidFill>
              <a:latin typeface="+mn-lt"/>
              <a:cs typeface="+mn-cs"/>
            </a:endParaRPr>
          </a:p>
        </p:txBody>
      </p:sp>
      <p:sp>
        <p:nvSpPr>
          <p:cNvPr id="2" name="Title 1"/>
          <p:cNvSpPr>
            <a:spLocks noGrp="1"/>
          </p:cNvSpPr>
          <p:nvPr>
            <p:ph type="ctrTitle"/>
          </p:nvPr>
        </p:nvSpPr>
        <p:spPr>
          <a:xfrm>
            <a:off x="685800" y="2130425"/>
            <a:ext cx="7772400" cy="1470025"/>
          </a:xfrm>
        </p:spPr>
        <p:txBody>
          <a:bodyPr/>
          <a:lstStyle>
            <a:lvl1pPr algn="r">
              <a:defRPr sz="43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2071670" y="3857628"/>
            <a:ext cx="6400800" cy="614370"/>
          </a:xfrm>
        </p:spPr>
        <p:txBody>
          <a:bodyPr>
            <a:normAutofit/>
          </a:bodyPr>
          <a:lstStyle>
            <a:lvl1pPr marL="0" indent="0" algn="r">
              <a:buNone/>
              <a:defRPr sz="3400" i="1">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p:txBody>
          <a:bodyPr/>
          <a:lstStyle>
            <a:lvl1pPr>
              <a:defRPr/>
            </a:lvl1pPr>
          </a:lstStyle>
          <a:p>
            <a:pPr>
              <a:defRPr/>
            </a:pPr>
            <a:fld id="{A731A028-7BE0-4996-98C6-C8CF9BF6966A}" type="datetime1">
              <a:rPr lang="en-US"/>
              <a:pPr>
                <a:defRPr/>
              </a:pPr>
              <a:t>11/21/2022</a:t>
            </a:fld>
            <a:endParaRPr lang="en-GB"/>
          </a:p>
        </p:txBody>
      </p:sp>
      <p:sp>
        <p:nvSpPr>
          <p:cNvPr id="7"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8" name="Slide Number Placeholder 5"/>
          <p:cNvSpPr>
            <a:spLocks noGrp="1"/>
          </p:cNvSpPr>
          <p:nvPr>
            <p:ph type="sldNum" sz="quarter" idx="12"/>
          </p:nvPr>
        </p:nvSpPr>
        <p:spPr/>
        <p:txBody>
          <a:bodyPr/>
          <a:lstStyle>
            <a:lvl1pPr>
              <a:defRPr/>
            </a:lvl1pPr>
          </a:lstStyle>
          <a:p>
            <a:pPr>
              <a:defRPr/>
            </a:pPr>
            <a:fld id="{4E929F5D-D2A9-466F-A1E5-8357BFCDA36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B31DCC1-04CF-4B7C-8F07-E81110EE68F4}" type="datetime1">
              <a:rPr lang="en-US"/>
              <a:pPr>
                <a:defRPr/>
              </a:pPr>
              <a:t>11/21/2022</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6" name="Slide Number Placeholder 5"/>
          <p:cNvSpPr>
            <a:spLocks noGrp="1"/>
          </p:cNvSpPr>
          <p:nvPr>
            <p:ph type="sldNum" sz="quarter" idx="12"/>
          </p:nvPr>
        </p:nvSpPr>
        <p:spPr/>
        <p:txBody>
          <a:bodyPr/>
          <a:lstStyle>
            <a:lvl1pPr>
              <a:defRPr/>
            </a:lvl1pPr>
          </a:lstStyle>
          <a:p>
            <a:pPr>
              <a:defRPr/>
            </a:pPr>
            <a:fld id="{69969389-B9BB-40B2-A3D9-634D8F65750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81A78DF-1DA0-42F6-89D3-72BAA2A95FE2}" type="datetime1">
              <a:rPr lang="en-US"/>
              <a:pPr>
                <a:defRPr/>
              </a:pPr>
              <a:t>11/21/2022</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6" name="Slide Number Placeholder 5"/>
          <p:cNvSpPr>
            <a:spLocks noGrp="1"/>
          </p:cNvSpPr>
          <p:nvPr>
            <p:ph type="sldNum" sz="quarter" idx="12"/>
          </p:nvPr>
        </p:nvSpPr>
        <p:spPr/>
        <p:txBody>
          <a:bodyPr/>
          <a:lstStyle>
            <a:lvl1pPr>
              <a:defRPr/>
            </a:lvl1pPr>
          </a:lstStyle>
          <a:p>
            <a:pPr>
              <a:defRPr/>
            </a:pPr>
            <a:fld id="{EF016951-B9A6-4273-97CC-23F5429083C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1B64BF9-9CA3-4012-8A37-48055DA85584}" type="datetime1">
              <a:rPr lang="en-US"/>
              <a:pPr>
                <a:defRPr/>
              </a:pPr>
              <a:t>11/21/2022</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6" name="Slide Number Placeholder 5"/>
          <p:cNvSpPr>
            <a:spLocks noGrp="1"/>
          </p:cNvSpPr>
          <p:nvPr>
            <p:ph type="sldNum" sz="quarter" idx="12"/>
          </p:nvPr>
        </p:nvSpPr>
        <p:spPr/>
        <p:txBody>
          <a:bodyPr/>
          <a:lstStyle>
            <a:lvl1pPr>
              <a:defRPr/>
            </a:lvl1pPr>
          </a:lstStyle>
          <a:p>
            <a:pPr>
              <a:defRPr/>
            </a:pPr>
            <a:fld id="{2E9708DC-9870-451C-8B24-32668ED4883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7CFA3C3-E934-4E02-B97E-CE47ED444197}" type="datetime1">
              <a:rPr lang="en-US"/>
              <a:pPr>
                <a:defRPr/>
              </a:pPr>
              <a:t>11/21/2022</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6" name="Slide Number Placeholder 5"/>
          <p:cNvSpPr>
            <a:spLocks noGrp="1"/>
          </p:cNvSpPr>
          <p:nvPr>
            <p:ph type="sldNum" sz="quarter" idx="12"/>
          </p:nvPr>
        </p:nvSpPr>
        <p:spPr/>
        <p:txBody>
          <a:bodyPr/>
          <a:lstStyle>
            <a:lvl1pPr>
              <a:defRPr/>
            </a:lvl1pPr>
          </a:lstStyle>
          <a:p>
            <a:pPr>
              <a:defRPr/>
            </a:pPr>
            <a:fld id="{D39E0E70-E612-4D8F-BE36-7F2357B44F2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9877693-C8AC-44AC-B338-650AFE73693B}" type="datetime1">
              <a:rPr lang="en-US"/>
              <a:pPr>
                <a:defRPr/>
              </a:pPr>
              <a:t>11/21/2022</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7" name="Slide Number Placeholder 5"/>
          <p:cNvSpPr>
            <a:spLocks noGrp="1"/>
          </p:cNvSpPr>
          <p:nvPr>
            <p:ph type="sldNum" sz="quarter" idx="12"/>
          </p:nvPr>
        </p:nvSpPr>
        <p:spPr/>
        <p:txBody>
          <a:bodyPr/>
          <a:lstStyle>
            <a:lvl1pPr>
              <a:defRPr/>
            </a:lvl1pPr>
          </a:lstStyle>
          <a:p>
            <a:pPr>
              <a:defRPr/>
            </a:pPr>
            <a:fld id="{FE64FD64-49AE-4FA8-889A-EF7A9FA7F1B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077984DF-4484-4DC1-8C58-E1E53A9E13A3}" type="datetime1">
              <a:rPr lang="en-US"/>
              <a:pPr>
                <a:defRPr/>
              </a:pPr>
              <a:t>11/21/2022</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9" name="Slide Number Placeholder 5"/>
          <p:cNvSpPr>
            <a:spLocks noGrp="1"/>
          </p:cNvSpPr>
          <p:nvPr>
            <p:ph type="sldNum" sz="quarter" idx="12"/>
          </p:nvPr>
        </p:nvSpPr>
        <p:spPr/>
        <p:txBody>
          <a:bodyPr/>
          <a:lstStyle>
            <a:lvl1pPr>
              <a:defRPr/>
            </a:lvl1pPr>
          </a:lstStyle>
          <a:p>
            <a:pPr>
              <a:defRPr/>
            </a:pPr>
            <a:fld id="{6BCC598D-4B67-43B8-A7F9-17675F971F4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A74B157-1719-4803-ADF4-268C9388E4B2}" type="datetime1">
              <a:rPr lang="en-US"/>
              <a:pPr>
                <a:defRPr/>
              </a:pPr>
              <a:t>11/21/2022</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5" name="Slide Number Placeholder 5"/>
          <p:cNvSpPr>
            <a:spLocks noGrp="1"/>
          </p:cNvSpPr>
          <p:nvPr>
            <p:ph type="sldNum" sz="quarter" idx="12"/>
          </p:nvPr>
        </p:nvSpPr>
        <p:spPr/>
        <p:txBody>
          <a:bodyPr/>
          <a:lstStyle>
            <a:lvl1pPr>
              <a:defRPr/>
            </a:lvl1pPr>
          </a:lstStyle>
          <a:p>
            <a:pPr>
              <a:defRPr/>
            </a:pPr>
            <a:fld id="{0305825C-136F-421C-AFBB-44496168076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AF0814F-A18D-4695-8970-583F82853152}" type="datetime1">
              <a:rPr lang="en-US"/>
              <a:pPr>
                <a:defRPr/>
              </a:pPr>
              <a:t>11/21/2022</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4" name="Slide Number Placeholder 5"/>
          <p:cNvSpPr>
            <a:spLocks noGrp="1"/>
          </p:cNvSpPr>
          <p:nvPr>
            <p:ph type="sldNum" sz="quarter" idx="12"/>
          </p:nvPr>
        </p:nvSpPr>
        <p:spPr/>
        <p:txBody>
          <a:bodyPr/>
          <a:lstStyle>
            <a:lvl1pPr>
              <a:defRPr/>
            </a:lvl1pPr>
          </a:lstStyle>
          <a:p>
            <a:pPr>
              <a:defRPr/>
            </a:pPr>
            <a:fld id="{58BC64E2-DB6E-486E-BAE9-8FAD88CF7A7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40D46C1-FC46-4F30-B364-88AF74A3B0E0}" type="datetime1">
              <a:rPr lang="en-US"/>
              <a:pPr>
                <a:defRPr/>
              </a:pPr>
              <a:t>11/21/2022</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7" name="Slide Number Placeholder 5"/>
          <p:cNvSpPr>
            <a:spLocks noGrp="1"/>
          </p:cNvSpPr>
          <p:nvPr>
            <p:ph type="sldNum" sz="quarter" idx="12"/>
          </p:nvPr>
        </p:nvSpPr>
        <p:spPr/>
        <p:txBody>
          <a:bodyPr/>
          <a:lstStyle>
            <a:lvl1pPr>
              <a:defRPr/>
            </a:lvl1pPr>
          </a:lstStyle>
          <a:p>
            <a:pPr>
              <a:defRPr/>
            </a:pPr>
            <a:fld id="{7764A6F8-E872-4FE8-89EA-02176E67931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B391B05-58C9-438C-9E67-E60D5EA7804B}" type="datetime1">
              <a:rPr lang="en-US"/>
              <a:pPr>
                <a:defRPr/>
              </a:pPr>
              <a:t>11/21/2022</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Preserving Your Assets and Your Dignity: A Long-Term Care Review</a:t>
            </a:r>
          </a:p>
        </p:txBody>
      </p:sp>
      <p:sp>
        <p:nvSpPr>
          <p:cNvPr id="7" name="Slide Number Placeholder 5"/>
          <p:cNvSpPr>
            <a:spLocks noGrp="1"/>
          </p:cNvSpPr>
          <p:nvPr>
            <p:ph type="sldNum" sz="quarter" idx="12"/>
          </p:nvPr>
        </p:nvSpPr>
        <p:spPr/>
        <p:txBody>
          <a:bodyPr/>
          <a:lstStyle>
            <a:lvl1pPr>
              <a:defRPr/>
            </a:lvl1pPr>
          </a:lstStyle>
          <a:p>
            <a:pPr>
              <a:defRPr/>
            </a:pPr>
            <a:fld id="{0306D8D1-CE1C-48E1-8A86-031B3F7E1B9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ppt-background-retirement-planning-01.png"/>
          <p:cNvPicPr>
            <a:picLocks noChangeAspect="1"/>
          </p:cNvPicPr>
          <p:nvPr/>
        </p:nvPicPr>
        <p:blipFill>
          <a:blip r:embed="rId13" cstate="print"/>
          <a:stretch>
            <a:fillRect/>
          </a:stretch>
        </p:blipFill>
        <p:spPr bwMode="auto">
          <a:xfrm>
            <a:off x="0" y="0"/>
            <a:ext cx="9143999" cy="6858000"/>
          </a:xfrm>
          <a:prstGeom prst="rect">
            <a:avLst/>
          </a:prstGeom>
          <a:noFill/>
          <a:ln w="9525">
            <a:noFill/>
            <a:miter lim="800000"/>
            <a:headEnd/>
            <a:tailEnd/>
          </a:ln>
        </p:spPr>
      </p:pic>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4293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75000"/>
                  </a:schemeClr>
                </a:solidFill>
                <a:latin typeface="+mn-lt"/>
                <a:cs typeface="+mn-cs"/>
              </a:defRPr>
            </a:lvl1pPr>
          </a:lstStyle>
          <a:p>
            <a:pPr>
              <a:defRPr/>
            </a:pPr>
            <a:fld id="{C1D3CCB4-24DC-446B-8C8D-CB43BC31EB65}" type="datetime1">
              <a:rPr lang="en-US"/>
              <a:pPr>
                <a:defRPr/>
              </a:pPr>
              <a:t>11/21/2022</a:t>
            </a:fld>
            <a:endParaRPr lang="en-GB"/>
          </a:p>
        </p:txBody>
      </p:sp>
      <p:sp>
        <p:nvSpPr>
          <p:cNvPr id="5" name="Footer Placeholder 4"/>
          <p:cNvSpPr>
            <a:spLocks noGrp="1"/>
          </p:cNvSpPr>
          <p:nvPr>
            <p:ph type="ftr" sz="quarter" idx="3"/>
          </p:nvPr>
        </p:nvSpPr>
        <p:spPr>
          <a:xfrm>
            <a:off x="2786063" y="6429375"/>
            <a:ext cx="5000625"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75000"/>
                  </a:schemeClr>
                </a:solidFill>
                <a:latin typeface="+mn-lt"/>
                <a:cs typeface="+mn-cs"/>
              </a:defRPr>
            </a:lvl1pPr>
          </a:lstStyle>
          <a:p>
            <a:pPr>
              <a:defRPr/>
            </a:pPr>
            <a:r>
              <a:rPr lang="en-GB"/>
              <a:t>Preserving Your Assets and Your Dignity: A Long-Term Care Review</a:t>
            </a:r>
          </a:p>
        </p:txBody>
      </p:sp>
      <p:sp>
        <p:nvSpPr>
          <p:cNvPr id="6" name="Slide Number Placeholder 5"/>
          <p:cNvSpPr>
            <a:spLocks noGrp="1"/>
          </p:cNvSpPr>
          <p:nvPr>
            <p:ph type="sldNum" sz="quarter" idx="4"/>
          </p:nvPr>
        </p:nvSpPr>
        <p:spPr>
          <a:xfrm>
            <a:off x="7929563" y="6429375"/>
            <a:ext cx="757237"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lumMod val="75000"/>
                  </a:schemeClr>
                </a:solidFill>
                <a:latin typeface="+mn-lt"/>
                <a:cs typeface="+mn-cs"/>
              </a:defRPr>
            </a:lvl1pPr>
          </a:lstStyle>
          <a:p>
            <a:pPr>
              <a:defRPr/>
            </a:pPr>
            <a:fld id="{5433E105-B785-4067-86CB-1B904D3DE4C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35" r:id="rId9"/>
    <p:sldLayoutId id="2147483734" r:id="rId10"/>
    <p:sldLayoutId id="2147483733" r:id="rId11"/>
  </p:sldLayoutIdLst>
  <p:hf hdr="0" dt="0"/>
  <p:txStyles>
    <p:titleStyle>
      <a:lvl1pPr algn="l" rtl="0" eaLnBrk="0" fontAlgn="base" hangingPunct="0">
        <a:spcBef>
          <a:spcPct val="0"/>
        </a:spcBef>
        <a:spcAft>
          <a:spcPct val="0"/>
        </a:spcAft>
        <a:defRPr sz="3400" kern="1200">
          <a:solidFill>
            <a:schemeClr val="bg1"/>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3400">
          <a:solidFill>
            <a:schemeClr val="bg1"/>
          </a:solidFill>
          <a:latin typeface="Calibri" pitchFamily="34" charset="0"/>
        </a:defRPr>
      </a:lvl2pPr>
      <a:lvl3pPr algn="l" rtl="0" eaLnBrk="0" fontAlgn="base" hangingPunct="0">
        <a:spcBef>
          <a:spcPct val="0"/>
        </a:spcBef>
        <a:spcAft>
          <a:spcPct val="0"/>
        </a:spcAft>
        <a:defRPr sz="3400">
          <a:solidFill>
            <a:schemeClr val="bg1"/>
          </a:solidFill>
          <a:latin typeface="Calibri" pitchFamily="34" charset="0"/>
        </a:defRPr>
      </a:lvl3pPr>
      <a:lvl4pPr algn="l" rtl="0" eaLnBrk="0" fontAlgn="base" hangingPunct="0">
        <a:spcBef>
          <a:spcPct val="0"/>
        </a:spcBef>
        <a:spcAft>
          <a:spcPct val="0"/>
        </a:spcAft>
        <a:defRPr sz="3400">
          <a:solidFill>
            <a:schemeClr val="bg1"/>
          </a:solidFill>
          <a:latin typeface="Calibri" pitchFamily="34" charset="0"/>
        </a:defRPr>
      </a:lvl4pPr>
      <a:lvl5pPr algn="l" rtl="0" eaLnBrk="0" fontAlgn="base" hangingPunct="0">
        <a:spcBef>
          <a:spcPct val="0"/>
        </a:spcBef>
        <a:spcAft>
          <a:spcPct val="0"/>
        </a:spcAft>
        <a:defRPr sz="3400">
          <a:solidFill>
            <a:schemeClr val="bg1"/>
          </a:solidFill>
          <a:latin typeface="Calibri" pitchFamily="34" charset="0"/>
        </a:defRPr>
      </a:lvl5pPr>
      <a:lvl6pPr marL="457200" algn="l" rtl="0" fontAlgn="base">
        <a:spcBef>
          <a:spcPct val="0"/>
        </a:spcBef>
        <a:spcAft>
          <a:spcPct val="0"/>
        </a:spcAft>
        <a:defRPr sz="3400">
          <a:solidFill>
            <a:schemeClr val="bg1"/>
          </a:solidFill>
          <a:latin typeface="Calibri" pitchFamily="34" charset="0"/>
        </a:defRPr>
      </a:lvl6pPr>
      <a:lvl7pPr marL="914400" algn="l" rtl="0" fontAlgn="base">
        <a:spcBef>
          <a:spcPct val="0"/>
        </a:spcBef>
        <a:spcAft>
          <a:spcPct val="0"/>
        </a:spcAft>
        <a:defRPr sz="3400">
          <a:solidFill>
            <a:schemeClr val="bg1"/>
          </a:solidFill>
          <a:latin typeface="Calibri" pitchFamily="34" charset="0"/>
        </a:defRPr>
      </a:lvl7pPr>
      <a:lvl8pPr marL="1371600" algn="l" rtl="0" fontAlgn="base">
        <a:spcBef>
          <a:spcPct val="0"/>
        </a:spcBef>
        <a:spcAft>
          <a:spcPct val="0"/>
        </a:spcAft>
        <a:defRPr sz="3400">
          <a:solidFill>
            <a:schemeClr val="bg1"/>
          </a:solidFill>
          <a:latin typeface="Calibri" pitchFamily="34" charset="0"/>
        </a:defRPr>
      </a:lvl8pPr>
      <a:lvl9pPr marL="1828800" algn="l" rtl="0" fontAlgn="base">
        <a:spcBef>
          <a:spcPct val="0"/>
        </a:spcBef>
        <a:spcAft>
          <a:spcPct val="0"/>
        </a:spcAft>
        <a:defRPr sz="3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2"/>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2"/>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2"/>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eaLnBrk="1" fontAlgn="auto" hangingPunct="1">
              <a:spcAft>
                <a:spcPts val="0"/>
              </a:spcAft>
              <a:defRPr/>
            </a:pPr>
            <a:r>
              <a:rPr lang="en-GB" dirty="0"/>
              <a:t>A Long-Term Care </a:t>
            </a:r>
            <a:br>
              <a:rPr lang="en-GB" dirty="0"/>
            </a:br>
            <a:r>
              <a:rPr lang="en-GB" dirty="0"/>
              <a:t>Review…</a:t>
            </a:r>
          </a:p>
        </p:txBody>
      </p:sp>
      <p:sp>
        <p:nvSpPr>
          <p:cNvPr id="3" name="Subtitle 2"/>
          <p:cNvSpPr>
            <a:spLocks noGrp="1"/>
          </p:cNvSpPr>
          <p:nvPr>
            <p:ph type="subTitle" idx="1"/>
          </p:nvPr>
        </p:nvSpPr>
        <p:spPr>
          <a:xfrm>
            <a:off x="2051720" y="3645024"/>
            <a:ext cx="6400800" cy="614370"/>
          </a:xfrm>
        </p:spPr>
        <p:txBody>
          <a:bodyPr rtlCol="0">
            <a:noAutofit/>
          </a:bodyPr>
          <a:lstStyle/>
          <a:p>
            <a:pPr eaLnBrk="1" fontAlgn="auto" hangingPunct="1">
              <a:spcBef>
                <a:spcPts val="0"/>
              </a:spcBef>
              <a:spcAft>
                <a:spcPts val="0"/>
              </a:spcAft>
              <a:defRPr/>
            </a:pPr>
            <a:r>
              <a:rPr lang="en-GB" sz="3200" dirty="0">
                <a:solidFill>
                  <a:srgbClr val="EEECE1"/>
                </a:solidFill>
              </a:rPr>
              <a:t>A Life Insurance-LTC </a:t>
            </a:r>
          </a:p>
          <a:p>
            <a:pPr eaLnBrk="1" fontAlgn="auto" hangingPunct="1">
              <a:spcBef>
                <a:spcPts val="0"/>
              </a:spcBef>
              <a:spcAft>
                <a:spcPts val="0"/>
              </a:spcAft>
              <a:defRPr/>
            </a:pPr>
            <a:r>
              <a:rPr lang="en-GB" sz="3200" dirty="0">
                <a:solidFill>
                  <a:srgbClr val="EEECE1"/>
                </a:solidFill>
              </a:rPr>
              <a:t>Hybrid Solution</a:t>
            </a:r>
            <a:endParaRPr lang="en-GB" sz="3200" dirty="0"/>
          </a:p>
        </p:txBody>
      </p:sp>
      <p:sp>
        <p:nvSpPr>
          <p:cNvPr id="5" name="Slide Number Placeholder 2"/>
          <p:cNvSpPr>
            <a:spLocks noGrp="1"/>
          </p:cNvSpPr>
          <p:nvPr>
            <p:ph type="sldNum" sz="quarter" idx="12"/>
          </p:nvPr>
        </p:nvSpPr>
        <p:spPr/>
        <p:txBody>
          <a:bodyPr/>
          <a:lstStyle/>
          <a:p>
            <a:pPr>
              <a:defRPr/>
            </a:pPr>
            <a:r>
              <a:rPr lang="en-GB" dirty="0"/>
              <a:t>1a2-24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Asset-Based Long-Term Care Solution</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10</a:t>
            </a:fld>
            <a:endParaRPr lang="en-GB"/>
          </a:p>
        </p:txBody>
      </p:sp>
      <p:sp>
        <p:nvSpPr>
          <p:cNvPr id="5" name="Rectangle 11"/>
          <p:cNvSpPr>
            <a:spLocks noChangeArrowheads="1"/>
          </p:cNvSpPr>
          <p:nvPr/>
        </p:nvSpPr>
        <p:spPr bwMode="auto">
          <a:xfrm>
            <a:off x="928688" y="1844824"/>
            <a:ext cx="7572375" cy="646331"/>
          </a:xfrm>
          <a:prstGeom prst="rect">
            <a:avLst/>
          </a:prstGeom>
          <a:noFill/>
          <a:ln w="9525">
            <a:noFill/>
            <a:miter lim="800000"/>
            <a:headEnd/>
            <a:tailEnd/>
          </a:ln>
        </p:spPr>
        <p:txBody>
          <a:bodyPr>
            <a:spAutoFit/>
          </a:bodyPr>
          <a:lstStyle/>
          <a:p>
            <a:pPr algn="just">
              <a:buSzPct val="60000"/>
            </a:pPr>
            <a:r>
              <a:rPr lang="en-GB" dirty="0">
                <a:solidFill>
                  <a:srgbClr val="FFC000"/>
                </a:solidFill>
                <a:latin typeface="Calibri" pitchFamily="34" charset="0"/>
              </a:rPr>
              <a:t>Assistance in your home with daily activities</a:t>
            </a:r>
            <a:r>
              <a:rPr lang="en-GB" dirty="0">
                <a:solidFill>
                  <a:schemeClr val="bg1"/>
                </a:solidFill>
                <a:latin typeface="Calibri" pitchFamily="34" charset="0"/>
              </a:rPr>
              <a:t>, such as bathing, dressing, meals and housekeeping services. </a:t>
            </a:r>
          </a:p>
        </p:txBody>
      </p:sp>
      <p:sp>
        <p:nvSpPr>
          <p:cNvPr id="6" name="Rectangle 48"/>
          <p:cNvSpPr>
            <a:spLocks noChangeArrowheads="1"/>
          </p:cNvSpPr>
          <p:nvPr/>
        </p:nvSpPr>
        <p:spPr bwMode="auto">
          <a:xfrm>
            <a:off x="928688" y="2564904"/>
            <a:ext cx="7572375" cy="369332"/>
          </a:xfrm>
          <a:prstGeom prst="rect">
            <a:avLst/>
          </a:prstGeom>
          <a:noFill/>
          <a:ln w="9525">
            <a:noFill/>
            <a:miter lim="800000"/>
            <a:headEnd/>
            <a:tailEnd/>
          </a:ln>
        </p:spPr>
        <p:txBody>
          <a:bodyPr>
            <a:spAutoFit/>
          </a:bodyPr>
          <a:lstStyle/>
          <a:p>
            <a:pPr algn="just">
              <a:buSzPct val="60000"/>
            </a:pPr>
            <a:r>
              <a:rPr lang="en-GB" dirty="0">
                <a:solidFill>
                  <a:srgbClr val="FFC000"/>
                </a:solidFill>
                <a:latin typeface="Calibri" pitchFamily="34" charset="0"/>
              </a:rPr>
              <a:t>Visiting nurses and/or home health aides</a:t>
            </a:r>
            <a:r>
              <a:rPr lang="en-GB" dirty="0">
                <a:solidFill>
                  <a:schemeClr val="bg1"/>
                </a:solidFill>
                <a:latin typeface="Calibri" pitchFamily="34" charset="0"/>
              </a:rPr>
              <a:t> who come to your home. </a:t>
            </a:r>
          </a:p>
        </p:txBody>
      </p:sp>
      <p:sp>
        <p:nvSpPr>
          <p:cNvPr id="7" name="Rectangle 19"/>
          <p:cNvSpPr>
            <a:spLocks noChangeArrowheads="1"/>
          </p:cNvSpPr>
          <p:nvPr/>
        </p:nvSpPr>
        <p:spPr bwMode="auto">
          <a:xfrm>
            <a:off x="928688" y="3068960"/>
            <a:ext cx="7572375" cy="369332"/>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Services available in your community, such as </a:t>
            </a:r>
            <a:r>
              <a:rPr lang="en-GB" dirty="0">
                <a:solidFill>
                  <a:srgbClr val="FFC000"/>
                </a:solidFill>
                <a:latin typeface="Calibri" pitchFamily="34" charset="0"/>
              </a:rPr>
              <a:t>adult day care</a:t>
            </a:r>
            <a:r>
              <a:rPr lang="en-GB" dirty="0">
                <a:solidFill>
                  <a:schemeClr val="bg1"/>
                </a:solidFill>
                <a:latin typeface="Calibri" pitchFamily="34" charset="0"/>
              </a:rPr>
              <a:t>. </a:t>
            </a:r>
          </a:p>
        </p:txBody>
      </p:sp>
      <p:sp>
        <p:nvSpPr>
          <p:cNvPr id="8" name="Rectangle 20"/>
          <p:cNvSpPr>
            <a:spLocks noChangeArrowheads="1"/>
          </p:cNvSpPr>
          <p:nvPr/>
        </p:nvSpPr>
        <p:spPr bwMode="auto">
          <a:xfrm>
            <a:off x="928688" y="3573016"/>
            <a:ext cx="7572375" cy="369888"/>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The cost of an </a:t>
            </a:r>
            <a:r>
              <a:rPr lang="en-GB" dirty="0">
                <a:solidFill>
                  <a:srgbClr val="FFC000"/>
                </a:solidFill>
                <a:latin typeface="Calibri" pitchFamily="34" charset="0"/>
              </a:rPr>
              <a:t>assisted living community</a:t>
            </a:r>
            <a:r>
              <a:rPr lang="en-GB" dirty="0">
                <a:solidFill>
                  <a:schemeClr val="bg1"/>
                </a:solidFill>
                <a:latin typeface="Calibri" pitchFamily="34" charset="0"/>
              </a:rPr>
              <a:t>. </a:t>
            </a:r>
          </a:p>
        </p:txBody>
      </p:sp>
      <p:sp>
        <p:nvSpPr>
          <p:cNvPr id="9" name="Rectangle 21"/>
          <p:cNvSpPr>
            <a:spLocks noChangeArrowheads="1"/>
          </p:cNvSpPr>
          <p:nvPr/>
        </p:nvSpPr>
        <p:spPr bwMode="auto">
          <a:xfrm>
            <a:off x="928688" y="4149080"/>
            <a:ext cx="7572375" cy="369332"/>
          </a:xfrm>
          <a:prstGeom prst="rect">
            <a:avLst/>
          </a:prstGeom>
          <a:noFill/>
          <a:ln w="9525">
            <a:noFill/>
            <a:miter lim="800000"/>
            <a:headEnd/>
            <a:tailEnd/>
          </a:ln>
        </p:spPr>
        <p:txBody>
          <a:bodyPr>
            <a:spAutoFit/>
          </a:bodyPr>
          <a:lstStyle/>
          <a:p>
            <a:pPr algn="just">
              <a:buSzPct val="60000"/>
            </a:pPr>
            <a:r>
              <a:rPr lang="en-GB" dirty="0">
                <a:solidFill>
                  <a:srgbClr val="FFC000"/>
                </a:solidFill>
                <a:latin typeface="Calibri" pitchFamily="34" charset="0"/>
              </a:rPr>
              <a:t>Nursing home care</a:t>
            </a:r>
            <a:r>
              <a:rPr lang="en-GB" dirty="0">
                <a:solidFill>
                  <a:schemeClr val="bg1"/>
                </a:solidFill>
                <a:latin typeface="Calibri" pitchFamily="34" charset="0"/>
              </a:rPr>
              <a:t>.</a:t>
            </a:r>
          </a:p>
        </p:txBody>
      </p:sp>
      <p:sp>
        <p:nvSpPr>
          <p:cNvPr id="10" name="Right Arrow 9"/>
          <p:cNvSpPr/>
          <p:nvPr/>
        </p:nvSpPr>
        <p:spPr>
          <a:xfrm>
            <a:off x="571500" y="1988840"/>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1" name="Right Arrow 10"/>
          <p:cNvSpPr/>
          <p:nvPr/>
        </p:nvSpPr>
        <p:spPr>
          <a:xfrm>
            <a:off x="571500" y="2719299"/>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2" name="Right Arrow 11"/>
          <p:cNvSpPr/>
          <p:nvPr/>
        </p:nvSpPr>
        <p:spPr>
          <a:xfrm>
            <a:off x="571500" y="3209281"/>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3" name="Right Arrow 12"/>
          <p:cNvSpPr/>
          <p:nvPr/>
        </p:nvSpPr>
        <p:spPr>
          <a:xfrm>
            <a:off x="571500" y="3713337"/>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4" name="Right Arrow 13"/>
          <p:cNvSpPr/>
          <p:nvPr/>
        </p:nvSpPr>
        <p:spPr>
          <a:xfrm>
            <a:off x="571500" y="4289401"/>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5" name="TextBox 5"/>
          <p:cNvSpPr txBox="1">
            <a:spLocks noChangeArrowheads="1"/>
          </p:cNvSpPr>
          <p:nvPr/>
        </p:nvSpPr>
        <p:spPr bwMode="auto">
          <a:xfrm>
            <a:off x="500063" y="1196752"/>
            <a:ext cx="8072437" cy="646331"/>
          </a:xfrm>
          <a:prstGeom prst="rect">
            <a:avLst/>
          </a:prstGeom>
          <a:noFill/>
          <a:ln w="9525">
            <a:noFill/>
            <a:miter lim="800000"/>
            <a:headEnd/>
            <a:tailEnd/>
          </a:ln>
        </p:spPr>
        <p:txBody>
          <a:bodyPr>
            <a:spAutoFit/>
          </a:bodyPr>
          <a:lstStyle/>
          <a:p>
            <a:pPr algn="just">
              <a:defRPr/>
            </a:pPr>
            <a:r>
              <a:rPr lang="en-US" dirty="0">
                <a:solidFill>
                  <a:schemeClr val="bg1"/>
                </a:solidFill>
                <a:effectLst>
                  <a:outerShdw blurRad="38100" dist="38100" dir="2700000" algn="tl">
                    <a:srgbClr val="000000">
                      <a:alpha val="43137"/>
                    </a:srgbClr>
                  </a:outerShdw>
                </a:effectLst>
                <a:latin typeface="+mn-lt"/>
              </a:rPr>
              <a:t>Depending on the terms of the coverage purchased, long-term care protection may cover the cost of a variety of long-term care services, including: </a:t>
            </a:r>
          </a:p>
        </p:txBody>
      </p:sp>
      <p:sp>
        <p:nvSpPr>
          <p:cNvPr id="16" name="TextBox 5"/>
          <p:cNvSpPr txBox="1">
            <a:spLocks noChangeArrowheads="1"/>
          </p:cNvSpPr>
          <p:nvPr/>
        </p:nvSpPr>
        <p:spPr bwMode="auto">
          <a:xfrm>
            <a:off x="539552" y="4581128"/>
            <a:ext cx="8072437" cy="1754326"/>
          </a:xfrm>
          <a:prstGeom prst="rect">
            <a:avLst/>
          </a:prstGeom>
          <a:noFill/>
          <a:ln w="9525">
            <a:noFill/>
            <a:miter lim="800000"/>
            <a:headEnd/>
            <a:tailEnd/>
          </a:ln>
        </p:spPr>
        <p:txBody>
          <a:bodyPr>
            <a:spAutoFit/>
          </a:bodyPr>
          <a:lstStyle/>
          <a:p>
            <a:pPr algn="just">
              <a:defRPr/>
            </a:pPr>
            <a:r>
              <a:rPr lang="en-US" dirty="0">
                <a:solidFill>
                  <a:schemeClr val="bg1"/>
                </a:solidFill>
                <a:effectLst>
                  <a:outerShdw blurRad="38100" dist="38100" dir="2700000" algn="tl">
                    <a:srgbClr val="000000">
                      <a:alpha val="43137"/>
                    </a:srgbClr>
                  </a:outerShdw>
                </a:effectLst>
                <a:latin typeface="+mn-lt"/>
              </a:rPr>
              <a:t>While the good news is that people are living longer, the bad news is that </a:t>
            </a:r>
            <a:r>
              <a:rPr lang="en-US" dirty="0">
                <a:solidFill>
                  <a:srgbClr val="FFC000"/>
                </a:solidFill>
                <a:effectLst>
                  <a:outerShdw blurRad="38100" dist="38100" dir="2700000" algn="tl">
                    <a:srgbClr val="000000">
                      <a:alpha val="43137"/>
                    </a:srgbClr>
                  </a:outerShdw>
                </a:effectLst>
                <a:latin typeface="+mn-lt"/>
              </a:rPr>
              <a:t>increased life expectancy also increases the odds of needing long-term care services</a:t>
            </a:r>
            <a:r>
              <a:rPr lang="en-US" dirty="0">
                <a:solidFill>
                  <a:schemeClr val="bg1"/>
                </a:solidFill>
                <a:effectLst>
                  <a:outerShdw blurRad="38100" dist="38100" dir="2700000" algn="tl">
                    <a:srgbClr val="000000">
                      <a:alpha val="43137"/>
                    </a:srgbClr>
                  </a:outerShdw>
                </a:effectLst>
                <a:latin typeface="+mn-lt"/>
              </a:rPr>
              <a:t>, which can be expensive.  Without long-term care protection to help meet the cost of needed long-term care services, you run the risk of depleting a lifetime of savings.  With long-term care protection, you’re in a better financial position to make the choice of what long-term care services you receive and where you receive them.</a:t>
            </a:r>
          </a:p>
        </p:txBody>
      </p:sp>
    </p:spTree>
    <p:extLst>
      <p:ext uri="{BB962C8B-B14F-4D97-AF65-F5344CB8AC3E}">
        <p14:creationId xmlns:p14="http://schemas.microsoft.com/office/powerpoint/2010/main" val="4172070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Asset-Based Long-Term Care Solution</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11</a:t>
            </a:fld>
            <a:endParaRPr lang="en-GB"/>
          </a:p>
        </p:txBody>
      </p:sp>
      <p:sp>
        <p:nvSpPr>
          <p:cNvPr id="5" name="TextBox 4"/>
          <p:cNvSpPr txBox="1"/>
          <p:nvPr/>
        </p:nvSpPr>
        <p:spPr>
          <a:xfrm>
            <a:off x="532581" y="1192684"/>
            <a:ext cx="8143875" cy="2031325"/>
          </a:xfrm>
          <a:prstGeom prst="rect">
            <a:avLst/>
          </a:prstGeom>
          <a:noFill/>
        </p:spPr>
        <p:txBody>
          <a:bodyPr>
            <a:spAutoFit/>
          </a:bodyPr>
          <a:lstStyle/>
          <a:p>
            <a:endParaRPr lang="en-US" dirty="0">
              <a:solidFill>
                <a:schemeClr val="bg1"/>
              </a:solidFill>
              <a:effectLst>
                <a:outerShdw blurRad="38100" dist="38100" dir="2700000" algn="tl">
                  <a:srgbClr val="000000">
                    <a:alpha val="43137"/>
                  </a:srgbClr>
                </a:outerShdw>
              </a:effectLst>
              <a:latin typeface="+mn-lt"/>
            </a:endParaRPr>
          </a:p>
          <a:p>
            <a:r>
              <a:rPr lang="en-US" dirty="0">
                <a:solidFill>
                  <a:schemeClr val="bg1"/>
                </a:solidFill>
                <a:effectLst>
                  <a:outerShdw blurRad="38100" dist="38100" dir="2700000" algn="tl">
                    <a:srgbClr val="000000">
                      <a:alpha val="43137"/>
                    </a:srgbClr>
                  </a:outerShdw>
                </a:effectLst>
                <a:latin typeface="+mn-lt"/>
              </a:rPr>
              <a:t>Let's say you have evaluated the possibility that you will need long-term care at some point in the future and concluded that purchasing long-term care protection to cover at least a portion of long-term care costs might make sense in your situation.  You are, however, concerned about paying premiums for standalone long-term care insurance coverage that you may never need. Alternatively, you may have several needs competing for the dollars you have available.</a:t>
            </a:r>
          </a:p>
        </p:txBody>
      </p:sp>
      <p:sp>
        <p:nvSpPr>
          <p:cNvPr id="6" name="TextBox 5"/>
          <p:cNvSpPr txBox="1"/>
          <p:nvPr/>
        </p:nvSpPr>
        <p:spPr>
          <a:xfrm>
            <a:off x="595461" y="3501008"/>
            <a:ext cx="3500437" cy="495108"/>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0" tIns="108000" rIns="180000" bIns="108000">
            <a:spAutoFit/>
          </a:bodyPr>
          <a:lstStyle/>
          <a:p>
            <a:pPr fontAlgn="auto">
              <a:spcBef>
                <a:spcPts val="0"/>
              </a:spcBef>
              <a:spcAft>
                <a:spcPts val="0"/>
              </a:spcAft>
              <a:defRPr/>
            </a:pPr>
            <a:r>
              <a:rPr lang="en-US" dirty="0">
                <a:solidFill>
                  <a:schemeClr val="bg1"/>
                </a:solidFill>
                <a:effectLst>
                  <a:outerShdw blurRad="38100" dist="38100" dir="2700000" algn="tl">
                    <a:srgbClr val="000000">
                      <a:alpha val="43137"/>
                    </a:srgbClr>
                  </a:outerShdw>
                </a:effectLst>
              </a:rPr>
              <a:t>A possible solution is available…</a:t>
            </a:r>
            <a:endParaRPr lang="en-GB" dirty="0">
              <a:solidFill>
                <a:schemeClr val="bg1"/>
              </a:solidFill>
            </a:endParaRPr>
          </a:p>
        </p:txBody>
      </p:sp>
      <p:sp>
        <p:nvSpPr>
          <p:cNvPr id="7" name="TextBox 6"/>
          <p:cNvSpPr txBox="1"/>
          <p:nvPr/>
        </p:nvSpPr>
        <p:spPr>
          <a:xfrm>
            <a:off x="539552" y="3967896"/>
            <a:ext cx="8143875" cy="1477328"/>
          </a:xfrm>
          <a:prstGeom prst="rect">
            <a:avLst/>
          </a:prstGeom>
          <a:noFill/>
        </p:spPr>
        <p:txBody>
          <a:bodyPr>
            <a:spAutoFit/>
          </a:bodyPr>
          <a:lstStyle/>
          <a:p>
            <a:endParaRPr lang="en-US" dirty="0">
              <a:solidFill>
                <a:schemeClr val="bg1"/>
              </a:solidFill>
              <a:effectLst>
                <a:outerShdw blurRad="38100" dist="38100" dir="2700000" algn="tl">
                  <a:srgbClr val="000000">
                    <a:alpha val="43137"/>
                  </a:srgbClr>
                </a:outerShdw>
              </a:effectLst>
              <a:latin typeface="+mn-lt"/>
            </a:endParaRPr>
          </a:p>
          <a:p>
            <a:r>
              <a:rPr lang="en-US" dirty="0">
                <a:solidFill>
                  <a:schemeClr val="bg1"/>
                </a:solidFill>
                <a:effectLst>
                  <a:outerShdw blurRad="38100" dist="38100" dir="2700000" algn="tl">
                    <a:srgbClr val="000000">
                      <a:alpha val="43137"/>
                    </a:srgbClr>
                  </a:outerShdw>
                </a:effectLst>
                <a:latin typeface="+mn-lt"/>
              </a:rPr>
              <a:t>You may be interested in a newer generation of long-term care protection that blends several types of insurance coverage in a single policy.  </a:t>
            </a:r>
            <a:r>
              <a:rPr lang="en-US" dirty="0">
                <a:solidFill>
                  <a:srgbClr val="FFC000"/>
                </a:solidFill>
                <a:effectLst>
                  <a:outerShdw blurRad="38100" dist="38100" dir="2700000" algn="tl">
                    <a:srgbClr val="000000">
                      <a:alpha val="43137"/>
                    </a:srgbClr>
                  </a:outerShdw>
                </a:effectLst>
                <a:latin typeface="+mn-lt"/>
              </a:rPr>
              <a:t>These "hybrid LTC" policies, also known as asset-based plans, combine the benefits of a life insurance policy with the availability of long-term care benefits should you need them in the future.</a:t>
            </a:r>
          </a:p>
        </p:txBody>
      </p:sp>
    </p:spTree>
    <p:extLst>
      <p:ext uri="{BB962C8B-B14F-4D97-AF65-F5344CB8AC3E}">
        <p14:creationId xmlns:p14="http://schemas.microsoft.com/office/powerpoint/2010/main" val="288635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Life Insurance-LTC Hybrid Plan</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12</a:t>
            </a:fld>
            <a:endParaRPr lang="en-GB"/>
          </a:p>
        </p:txBody>
      </p:sp>
      <p:sp>
        <p:nvSpPr>
          <p:cNvPr id="5" name="TextBox 4"/>
          <p:cNvSpPr txBox="1"/>
          <p:nvPr/>
        </p:nvSpPr>
        <p:spPr>
          <a:xfrm>
            <a:off x="532581" y="1729839"/>
            <a:ext cx="8143875" cy="3139321"/>
          </a:xfrm>
          <a:prstGeom prst="rect">
            <a:avLst/>
          </a:prstGeom>
          <a:noFill/>
        </p:spPr>
        <p:txBody>
          <a:bodyPr>
            <a:spAutoFit/>
          </a:bodyPr>
          <a:lstStyle/>
          <a:p>
            <a:r>
              <a:rPr lang="en-US" b="1" dirty="0">
                <a:solidFill>
                  <a:srgbClr val="FFC000"/>
                </a:solidFill>
                <a:effectLst>
                  <a:outerShdw blurRad="38100" dist="38100" dir="2700000" algn="tl">
                    <a:srgbClr val="000000">
                      <a:alpha val="43137"/>
                    </a:srgbClr>
                  </a:outerShdw>
                </a:effectLst>
                <a:latin typeface="+mn-lt"/>
              </a:rPr>
              <a:t>Permanent life insurance</a:t>
            </a:r>
            <a:r>
              <a:rPr lang="en-US" dirty="0">
                <a:solidFill>
                  <a:srgbClr val="FFC000"/>
                </a:solidFill>
                <a:effectLst>
                  <a:outerShdw blurRad="38100" dist="38100" dir="2700000" algn="tl">
                    <a:srgbClr val="000000">
                      <a:alpha val="43137"/>
                    </a:srgbClr>
                  </a:outerShdw>
                </a:effectLst>
                <a:latin typeface="+mn-lt"/>
              </a:rPr>
              <a:t> </a:t>
            </a:r>
            <a:r>
              <a:rPr lang="en-US" dirty="0">
                <a:solidFill>
                  <a:schemeClr val="bg1"/>
                </a:solidFill>
                <a:effectLst>
                  <a:outerShdw blurRad="38100" dist="38100" dir="2700000" algn="tl">
                    <a:srgbClr val="000000">
                      <a:alpha val="43137"/>
                    </a:srgbClr>
                  </a:outerShdw>
                </a:effectLst>
                <a:latin typeface="+mn-lt"/>
              </a:rPr>
              <a:t>can be a smart addition to the financial plan of people interested in protecting their families, minimizing their taxes and growing their investment over time.  The addition of a long-term care rider to a permanent life insurance policy adds additional flexibility, providing a living benefit in the form of financial protection to help pay the costs of long-term care while you're alive.</a:t>
            </a:r>
          </a:p>
          <a:p>
            <a:endParaRPr lang="en-US" dirty="0">
              <a:solidFill>
                <a:schemeClr val="bg1"/>
              </a:solidFill>
              <a:effectLst>
                <a:outerShdw blurRad="38100" dist="38100" dir="2700000" algn="tl">
                  <a:srgbClr val="000000">
                    <a:alpha val="43137"/>
                  </a:srgbClr>
                </a:outerShdw>
              </a:effectLst>
              <a:latin typeface="+mn-lt"/>
            </a:endParaRPr>
          </a:p>
          <a:p>
            <a:endParaRPr lang="en-US" dirty="0">
              <a:solidFill>
                <a:schemeClr val="bg1"/>
              </a:solidFill>
              <a:effectLst>
                <a:outerShdw blurRad="38100" dist="38100" dir="2700000" algn="tl">
                  <a:srgbClr val="000000">
                    <a:alpha val="43137"/>
                  </a:srgbClr>
                </a:outerShdw>
              </a:effectLst>
              <a:latin typeface="+mn-lt"/>
            </a:endParaRPr>
          </a:p>
          <a:p>
            <a:r>
              <a:rPr lang="en-US" b="1" dirty="0">
                <a:solidFill>
                  <a:srgbClr val="FFC000"/>
                </a:solidFill>
                <a:effectLst>
                  <a:outerShdw blurRad="38100" dist="38100" dir="2700000" algn="tl">
                    <a:srgbClr val="000000">
                      <a:alpha val="43137"/>
                    </a:srgbClr>
                  </a:outerShdw>
                </a:effectLst>
                <a:latin typeface="+mn-lt"/>
              </a:rPr>
              <a:t>Assuming you need additional life insurance protection,</a:t>
            </a:r>
            <a:r>
              <a:rPr lang="en-US" dirty="0">
                <a:solidFill>
                  <a:schemeClr val="bg1"/>
                </a:solidFill>
                <a:effectLst>
                  <a:outerShdw blurRad="38100" dist="38100" dir="2700000" algn="tl">
                    <a:srgbClr val="000000">
                      <a:alpha val="43137"/>
                    </a:srgbClr>
                  </a:outerShdw>
                </a:effectLst>
                <a:latin typeface="+mn-lt"/>
              </a:rPr>
              <a:t> your financial advisor can work with you to design a plan with the life insurance death benefit and long-term care benefit amount, elimination period and any optional benefits needed to help meet your needs, both today and in the future.</a:t>
            </a:r>
          </a:p>
        </p:txBody>
      </p:sp>
    </p:spTree>
    <p:extLst>
      <p:ext uri="{BB962C8B-B14F-4D97-AF65-F5344CB8AC3E}">
        <p14:creationId xmlns:p14="http://schemas.microsoft.com/office/powerpoint/2010/main" val="886327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Life Insurance-LTC Hybrid Plan</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13</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911888269"/>
              </p:ext>
            </p:extLst>
          </p:nvPr>
        </p:nvGraphicFramePr>
        <p:xfrm>
          <a:off x="642938" y="2132856"/>
          <a:ext cx="7858180" cy="3159760"/>
        </p:xfrm>
        <a:graphic>
          <a:graphicData uri="http://schemas.openxmlformats.org/drawingml/2006/table">
            <a:tbl>
              <a:tblPr bandRow="1">
                <a:tableStyleId>{F5AB1C69-6EDB-4FF4-983F-18BD219EF322}</a:tableStyleId>
              </a:tblPr>
              <a:tblGrid>
                <a:gridCol w="2071702">
                  <a:extLst>
                    <a:ext uri="{9D8B030D-6E8A-4147-A177-3AD203B41FA5}">
                      <a16:colId xmlns:a16="http://schemas.microsoft.com/office/drawing/2014/main" val="20000"/>
                    </a:ext>
                  </a:extLst>
                </a:gridCol>
                <a:gridCol w="5786478">
                  <a:extLst>
                    <a:ext uri="{9D8B030D-6E8A-4147-A177-3AD203B41FA5}">
                      <a16:colId xmlns:a16="http://schemas.microsoft.com/office/drawing/2014/main" val="20001"/>
                    </a:ext>
                  </a:extLst>
                </a:gridCol>
              </a:tblGrid>
              <a:tr h="370840">
                <a:tc>
                  <a:txBody>
                    <a:bodyPr/>
                    <a:lstStyle/>
                    <a:p>
                      <a:pPr algn="ctr"/>
                      <a:r>
                        <a:rPr lang="en-GB" sz="1500" b="0" dirty="0">
                          <a:solidFill>
                            <a:schemeClr val="bg1"/>
                          </a:solidFill>
                        </a:rPr>
                        <a:t>Premiums</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Will you purchase the life insurance through periodic premium payments or through a single premium payment?</a:t>
                      </a:r>
                    </a:p>
                  </a:txBody>
                  <a:tcPr anchor="ctr"/>
                </a:tc>
                <a:extLst>
                  <a:ext uri="{0D108BD9-81ED-4DB2-BD59-A6C34878D82A}">
                    <a16:rowId xmlns:a16="http://schemas.microsoft.com/office/drawing/2014/main" val="10000"/>
                  </a:ext>
                </a:extLst>
              </a:tr>
              <a:tr h="370840">
                <a:tc>
                  <a:txBody>
                    <a:bodyPr/>
                    <a:lstStyle/>
                    <a:p>
                      <a:pPr algn="ctr"/>
                      <a:r>
                        <a:rPr lang="en-GB" sz="1500" b="0" dirty="0">
                          <a:solidFill>
                            <a:schemeClr val="bg1"/>
                          </a:solidFill>
                        </a:rPr>
                        <a:t>Type of Rider</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Will the rider be a reimbursement plan, paying only for the qualifying LTC expenses incurred, or an indemnity plan that pays the maximum allowable benefit regardless of what the actual LTC expenses are, making cash available</a:t>
                      </a:r>
                      <a:r>
                        <a:rPr lang="en-GB" sz="1500" baseline="0" dirty="0">
                          <a:solidFill>
                            <a:schemeClr val="accent3">
                              <a:lumMod val="50000"/>
                            </a:schemeClr>
                          </a:solidFill>
                        </a:rPr>
                        <a:t> for use in any way that suits your needs?</a:t>
                      </a:r>
                      <a:endParaRPr lang="en-GB" sz="1500" dirty="0">
                        <a:solidFill>
                          <a:schemeClr val="accent3">
                            <a:lumMod val="50000"/>
                          </a:schemeClr>
                        </a:solidFill>
                      </a:endParaRPr>
                    </a:p>
                  </a:txBody>
                  <a:tcPr anchor="ctr"/>
                </a:tc>
                <a:extLst>
                  <a:ext uri="{0D108BD9-81ED-4DB2-BD59-A6C34878D82A}">
                    <a16:rowId xmlns:a16="http://schemas.microsoft.com/office/drawing/2014/main" val="10001"/>
                  </a:ext>
                </a:extLst>
              </a:tr>
              <a:tr h="370840">
                <a:tc>
                  <a:txBody>
                    <a:bodyPr/>
                    <a:lstStyle/>
                    <a:p>
                      <a:pPr algn="ctr"/>
                      <a:r>
                        <a:rPr lang="en-GB" sz="1500" b="0" dirty="0">
                          <a:solidFill>
                            <a:schemeClr val="bg1"/>
                          </a:solidFill>
                        </a:rPr>
                        <a:t>LTC Rider Cost</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Will there be an additional cost</a:t>
                      </a:r>
                      <a:r>
                        <a:rPr lang="en-GB" sz="1500" baseline="0" dirty="0">
                          <a:solidFill>
                            <a:schemeClr val="accent3">
                              <a:lumMod val="50000"/>
                            </a:schemeClr>
                          </a:solidFill>
                        </a:rPr>
                        <a:t> for the rider, meaning that the LTC benefit is known from day one, or will it be paid for by discounting the acceleration of the death benefit when the rider is actually needed, meaning that the benefit cannot be determined until a claim is actually made?</a:t>
                      </a:r>
                      <a:endParaRPr lang="en-GB" sz="1500" dirty="0">
                        <a:solidFill>
                          <a:schemeClr val="accent3">
                            <a:lumMod val="50000"/>
                          </a:schemeClr>
                        </a:solidFill>
                      </a:endParaRPr>
                    </a:p>
                  </a:txBody>
                  <a:tcPr anchor="ctr"/>
                </a:tc>
                <a:extLst>
                  <a:ext uri="{0D108BD9-81ED-4DB2-BD59-A6C34878D82A}">
                    <a16:rowId xmlns:a16="http://schemas.microsoft.com/office/drawing/2014/main" val="10002"/>
                  </a:ext>
                </a:extLst>
              </a:tr>
              <a:tr h="370840">
                <a:tc>
                  <a:txBody>
                    <a:bodyPr/>
                    <a:lstStyle/>
                    <a:p>
                      <a:pPr algn="ctr"/>
                      <a:r>
                        <a:rPr lang="en-GB" sz="1500" b="0" dirty="0">
                          <a:solidFill>
                            <a:schemeClr val="bg1"/>
                          </a:solidFill>
                        </a:rPr>
                        <a:t>Certification</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What certification is required for benefits to begin?</a:t>
                      </a:r>
                    </a:p>
                  </a:txBody>
                  <a:tcPr anchor="ctr"/>
                </a:tc>
                <a:extLst>
                  <a:ext uri="{0D108BD9-81ED-4DB2-BD59-A6C34878D82A}">
                    <a16:rowId xmlns:a16="http://schemas.microsoft.com/office/drawing/2014/main" val="10003"/>
                  </a:ext>
                </a:extLst>
              </a:tr>
            </a:tbl>
          </a:graphicData>
        </a:graphic>
      </p:graphicFrame>
      <p:sp>
        <p:nvSpPr>
          <p:cNvPr id="6" name="TextBox 5"/>
          <p:cNvSpPr txBox="1"/>
          <p:nvPr/>
        </p:nvSpPr>
        <p:spPr bwMode="auto">
          <a:xfrm>
            <a:off x="571500" y="1208088"/>
            <a:ext cx="8001000" cy="584775"/>
          </a:xfrm>
          <a:prstGeom prst="rect">
            <a:avLst/>
          </a:prstGeom>
          <a:noFill/>
          <a:ln w="9525">
            <a:noFill/>
            <a:miter lim="800000"/>
            <a:headEnd/>
            <a:tailEnd/>
          </a:ln>
        </p:spPr>
        <p:txBody>
          <a:bodyPr>
            <a:spAutoFit/>
          </a:bodyPr>
          <a:lstStyle/>
          <a:p>
            <a:pPr algn="just">
              <a:spcAft>
                <a:spcPts val="600"/>
              </a:spcAft>
              <a:defRPr/>
            </a:pPr>
            <a:r>
              <a:rPr lang="en-GB" sz="1600" dirty="0">
                <a:solidFill>
                  <a:schemeClr val="bg1"/>
                </a:solidFill>
                <a:effectLst>
                  <a:outerShdw blurRad="38100" dist="38100" dir="2700000" algn="tl">
                    <a:srgbClr val="000000">
                      <a:alpha val="43137"/>
                    </a:srgbClr>
                  </a:outerShdw>
                </a:effectLst>
                <a:latin typeface="+mn-lt"/>
              </a:rPr>
              <a:t>In designing a life insurance-LTC hybrid plan with your financial professional, these are some of the factors to consider:</a:t>
            </a:r>
            <a:endParaRPr lang="en-US" sz="1600"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67554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Life Insurance-LTC Hybrid Plan</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14</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2431464511"/>
              </p:ext>
            </p:extLst>
          </p:nvPr>
        </p:nvGraphicFramePr>
        <p:xfrm>
          <a:off x="642938" y="2132856"/>
          <a:ext cx="7858180" cy="2016760"/>
        </p:xfrm>
        <a:graphic>
          <a:graphicData uri="http://schemas.openxmlformats.org/drawingml/2006/table">
            <a:tbl>
              <a:tblPr bandRow="1">
                <a:tableStyleId>{F5AB1C69-6EDB-4FF4-983F-18BD219EF322}</a:tableStyleId>
              </a:tblPr>
              <a:tblGrid>
                <a:gridCol w="2071702">
                  <a:extLst>
                    <a:ext uri="{9D8B030D-6E8A-4147-A177-3AD203B41FA5}">
                      <a16:colId xmlns:a16="http://schemas.microsoft.com/office/drawing/2014/main" val="20000"/>
                    </a:ext>
                  </a:extLst>
                </a:gridCol>
                <a:gridCol w="5786478">
                  <a:extLst>
                    <a:ext uri="{9D8B030D-6E8A-4147-A177-3AD203B41FA5}">
                      <a16:colId xmlns:a16="http://schemas.microsoft.com/office/drawing/2014/main" val="20001"/>
                    </a:ext>
                  </a:extLst>
                </a:gridCol>
              </a:tblGrid>
              <a:tr h="370840">
                <a:tc>
                  <a:txBody>
                    <a:bodyPr/>
                    <a:lstStyle/>
                    <a:p>
                      <a:pPr algn="ctr"/>
                      <a:r>
                        <a:rPr lang="en-GB" sz="1500" b="0" dirty="0">
                          <a:solidFill>
                            <a:schemeClr val="bg1"/>
                          </a:solidFill>
                        </a:rPr>
                        <a:t>Waiting Period</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Following certification, when do benefits begin?  Do benefits begin immediately or is there a waiting period?</a:t>
                      </a:r>
                    </a:p>
                  </a:txBody>
                  <a:tcPr anchor="ctr"/>
                </a:tc>
                <a:extLst>
                  <a:ext uri="{0D108BD9-81ED-4DB2-BD59-A6C34878D82A}">
                    <a16:rowId xmlns:a16="http://schemas.microsoft.com/office/drawing/2014/main" val="10000"/>
                  </a:ext>
                </a:extLst>
              </a:tr>
              <a:tr h="370840">
                <a:tc>
                  <a:txBody>
                    <a:bodyPr/>
                    <a:lstStyle/>
                    <a:p>
                      <a:pPr algn="ctr"/>
                      <a:r>
                        <a:rPr lang="en-GB" sz="1500" b="0" dirty="0">
                          <a:solidFill>
                            <a:schemeClr val="bg1"/>
                          </a:solidFill>
                        </a:rPr>
                        <a:t>Maximum Monthly/ Lifetime Benefit</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What is the rider’s maximum monthly benefit?  Maximum lifetime benefit?</a:t>
                      </a:r>
                    </a:p>
                  </a:txBody>
                  <a:tcPr anchor="ctr"/>
                </a:tc>
                <a:extLst>
                  <a:ext uri="{0D108BD9-81ED-4DB2-BD59-A6C34878D82A}">
                    <a16:rowId xmlns:a16="http://schemas.microsoft.com/office/drawing/2014/main" val="10001"/>
                  </a:ext>
                </a:extLst>
              </a:tr>
              <a:tr h="370840">
                <a:tc>
                  <a:txBody>
                    <a:bodyPr/>
                    <a:lstStyle/>
                    <a:p>
                      <a:pPr algn="ctr"/>
                      <a:r>
                        <a:rPr lang="en-GB" sz="1500" b="0" dirty="0">
                          <a:solidFill>
                            <a:schemeClr val="bg1"/>
                          </a:solidFill>
                        </a:rPr>
                        <a:t>Inflation</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Are benefit amounts adjusted for inflation?</a:t>
                      </a:r>
                    </a:p>
                  </a:txBody>
                  <a:tcPr anchor="ctr"/>
                </a:tc>
                <a:extLst>
                  <a:ext uri="{0D108BD9-81ED-4DB2-BD59-A6C34878D82A}">
                    <a16:rowId xmlns:a16="http://schemas.microsoft.com/office/drawing/2014/main" val="10002"/>
                  </a:ext>
                </a:extLst>
              </a:tr>
              <a:tr h="370840">
                <a:tc>
                  <a:txBody>
                    <a:bodyPr/>
                    <a:lstStyle/>
                    <a:p>
                      <a:pPr algn="ctr"/>
                      <a:r>
                        <a:rPr lang="en-GB" sz="1500" b="0" dirty="0">
                          <a:solidFill>
                            <a:schemeClr val="bg1"/>
                          </a:solidFill>
                        </a:rPr>
                        <a:t>Life Insurance Death Benefit</a:t>
                      </a:r>
                    </a:p>
                  </a:txBody>
                  <a:tcPr anchor="ctr">
                    <a:solidFill>
                      <a:schemeClr val="accent3"/>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500" dirty="0">
                          <a:solidFill>
                            <a:schemeClr val="accent3">
                              <a:lumMod val="50000"/>
                            </a:schemeClr>
                          </a:solidFill>
                        </a:rPr>
                        <a:t>What impact will the payment of LTC benefits have on the amount payable to your beneficiaries at your death?</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70589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Bef>
                <a:spcPts val="600"/>
              </a:spcBef>
              <a:spcAft>
                <a:spcPts val="0"/>
              </a:spcAft>
              <a:defRPr/>
            </a:pPr>
            <a:r>
              <a:rPr lang="en-GB" sz="3200" dirty="0"/>
              <a:t>Life Insurance-LTC Hybrid Plan Income Tax Treatment</a:t>
            </a:r>
            <a:r>
              <a:rPr lang="en-GB" dirty="0"/>
              <a:t>	</a:t>
            </a:r>
          </a:p>
        </p:txBody>
      </p:sp>
      <p:sp>
        <p:nvSpPr>
          <p:cNvPr id="3" name="Slide Number Placeholder 2"/>
          <p:cNvSpPr>
            <a:spLocks noGrp="1"/>
          </p:cNvSpPr>
          <p:nvPr>
            <p:ph type="sldNum" sz="quarter" idx="12"/>
          </p:nvPr>
        </p:nvSpPr>
        <p:spPr/>
        <p:txBody>
          <a:bodyPr/>
          <a:lstStyle/>
          <a:p>
            <a:pPr>
              <a:defRPr/>
            </a:pPr>
            <a:fld id="{88343F1B-4378-4432-AA48-DD0FA0F61F83}" type="slidenum">
              <a:rPr lang="en-GB"/>
              <a:pPr>
                <a:defRPr/>
              </a:pPr>
              <a:t>15</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3317" name="TextBox 5"/>
          <p:cNvSpPr txBox="1">
            <a:spLocks noChangeArrowheads="1"/>
          </p:cNvSpPr>
          <p:nvPr/>
        </p:nvSpPr>
        <p:spPr bwMode="auto">
          <a:xfrm>
            <a:off x="539552" y="2226350"/>
            <a:ext cx="7431088" cy="338554"/>
          </a:xfrm>
          <a:prstGeom prst="rect">
            <a:avLst/>
          </a:prstGeom>
          <a:noFill/>
          <a:ln w="9525">
            <a:noFill/>
            <a:miter lim="800000"/>
            <a:headEnd/>
            <a:tailEnd/>
          </a:ln>
        </p:spPr>
        <p:txBody>
          <a:bodyPr>
            <a:spAutoFit/>
          </a:bodyPr>
          <a:lstStyle/>
          <a:p>
            <a:pPr algn="just">
              <a:spcAft>
                <a:spcPts val="600"/>
              </a:spcAft>
            </a:pPr>
            <a:r>
              <a:rPr lang="en-US" sz="1600" dirty="0">
                <a:solidFill>
                  <a:schemeClr val="bg1"/>
                </a:solidFill>
                <a:effectLst>
                  <a:outerShdw blurRad="38100" dist="38100" dir="2700000" algn="tl">
                    <a:srgbClr val="000000">
                      <a:alpha val="43137"/>
                    </a:srgbClr>
                  </a:outerShdw>
                </a:effectLst>
                <a:latin typeface="+mn-lt"/>
              </a:rPr>
              <a:t>Premiums paid for LTC Hybrid Plans are not tax deductible for income tax purposes.</a:t>
            </a:r>
            <a:endParaRPr lang="en-GB" sz="1600" dirty="0">
              <a:solidFill>
                <a:schemeClr val="bg1"/>
              </a:solidFill>
              <a:effectLst>
                <a:outerShdw blurRad="38100" dist="38100" dir="2700000" algn="tl">
                  <a:srgbClr val="000000">
                    <a:alpha val="43137"/>
                  </a:srgbClr>
                </a:outerShdw>
              </a:effectLst>
              <a:latin typeface="+mn-lt"/>
            </a:endParaRPr>
          </a:p>
        </p:txBody>
      </p:sp>
      <p:sp>
        <p:nvSpPr>
          <p:cNvPr id="23" name="TextBox 22"/>
          <p:cNvSpPr txBox="1"/>
          <p:nvPr/>
        </p:nvSpPr>
        <p:spPr>
          <a:xfrm>
            <a:off x="569219" y="1541865"/>
            <a:ext cx="1266477" cy="464331"/>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0" tIns="108000" rIns="180000" bIns="108000">
            <a:spAutoFit/>
          </a:bodyPr>
          <a:lstStyle/>
          <a:p>
            <a:pPr fontAlgn="auto">
              <a:spcBef>
                <a:spcPts val="0"/>
              </a:spcBef>
              <a:spcAft>
                <a:spcPts val="0"/>
              </a:spcAft>
              <a:defRPr/>
            </a:pPr>
            <a:r>
              <a:rPr lang="en-GB" sz="1600" dirty="0">
                <a:solidFill>
                  <a:schemeClr val="bg1"/>
                </a:solidFill>
              </a:rPr>
              <a:t>Premiums:</a:t>
            </a:r>
          </a:p>
        </p:txBody>
      </p:sp>
      <p:sp>
        <p:nvSpPr>
          <p:cNvPr id="33" name="TextBox 32"/>
          <p:cNvSpPr txBox="1"/>
          <p:nvPr/>
        </p:nvSpPr>
        <p:spPr>
          <a:xfrm>
            <a:off x="569219" y="2937138"/>
            <a:ext cx="1410494" cy="463550"/>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0" tIns="108000" rIns="180000" bIns="108000">
            <a:spAutoFit/>
          </a:bodyPr>
          <a:lstStyle/>
          <a:p>
            <a:pPr fontAlgn="auto">
              <a:spcBef>
                <a:spcPts val="0"/>
              </a:spcBef>
              <a:spcAft>
                <a:spcPts val="0"/>
              </a:spcAft>
              <a:defRPr/>
            </a:pPr>
            <a:r>
              <a:rPr lang="en-GB" sz="1600" dirty="0">
                <a:solidFill>
                  <a:schemeClr val="bg1"/>
                </a:solidFill>
              </a:rPr>
              <a:t>LTC Benefits:</a:t>
            </a:r>
          </a:p>
        </p:txBody>
      </p:sp>
      <p:sp>
        <p:nvSpPr>
          <p:cNvPr id="17" name="Rectangle 11"/>
          <p:cNvSpPr>
            <a:spLocks noChangeArrowheads="1"/>
          </p:cNvSpPr>
          <p:nvPr/>
        </p:nvSpPr>
        <p:spPr bwMode="auto">
          <a:xfrm>
            <a:off x="1032073" y="4151982"/>
            <a:ext cx="7572375" cy="1077218"/>
          </a:xfrm>
          <a:prstGeom prst="rect">
            <a:avLst/>
          </a:prstGeom>
          <a:noFill/>
          <a:ln w="9525">
            <a:noFill/>
            <a:miter lim="800000"/>
            <a:headEnd/>
            <a:tailEnd/>
          </a:ln>
        </p:spPr>
        <p:txBody>
          <a:bodyPr>
            <a:spAutoFit/>
          </a:bodyPr>
          <a:lstStyle/>
          <a:p>
            <a:pPr algn="just">
              <a:buSzPct val="60000"/>
            </a:pPr>
            <a:r>
              <a:rPr lang="en-US" sz="1600" dirty="0">
                <a:solidFill>
                  <a:schemeClr val="bg1"/>
                </a:solidFill>
                <a:effectLst>
                  <a:outerShdw blurRad="38100" dist="38100" dir="2700000" algn="tl">
                    <a:srgbClr val="000000">
                      <a:alpha val="43137"/>
                    </a:srgbClr>
                  </a:outerShdw>
                </a:effectLst>
                <a:latin typeface="+mn-lt"/>
              </a:rPr>
              <a:t>Amounts paid to a </a:t>
            </a:r>
            <a:r>
              <a:rPr lang="en-US" sz="1600" b="1" dirty="0">
                <a:solidFill>
                  <a:srgbClr val="FFC000"/>
                </a:solidFill>
                <a:effectLst>
                  <a:outerShdw blurRad="38100" dist="38100" dir="2700000" algn="tl">
                    <a:srgbClr val="000000">
                      <a:alpha val="43137"/>
                    </a:srgbClr>
                  </a:outerShdw>
                </a:effectLst>
                <a:latin typeface="+mn-lt"/>
              </a:rPr>
              <a:t>terminally-ill person</a:t>
            </a:r>
            <a:r>
              <a:rPr lang="en-US" sz="1600" dirty="0">
                <a:solidFill>
                  <a:srgbClr val="FFC000"/>
                </a:solidFill>
                <a:effectLst>
                  <a:outerShdw blurRad="38100" dist="38100" dir="2700000" algn="tl">
                    <a:srgbClr val="000000">
                      <a:alpha val="43137"/>
                    </a:srgbClr>
                  </a:outerShdw>
                </a:effectLst>
                <a:latin typeface="+mn-lt"/>
              </a:rPr>
              <a:t> </a:t>
            </a:r>
            <a:r>
              <a:rPr lang="en-US" sz="1600" dirty="0">
                <a:solidFill>
                  <a:schemeClr val="bg1"/>
                </a:solidFill>
                <a:effectLst>
                  <a:outerShdw blurRad="38100" dist="38100" dir="2700000" algn="tl">
                    <a:srgbClr val="000000">
                      <a:alpha val="43137"/>
                    </a:srgbClr>
                  </a:outerShdw>
                </a:effectLst>
                <a:latin typeface="+mn-lt"/>
              </a:rPr>
              <a:t>are generally received free of income tax.  A terminally-ill person is an individual who has been certified by a physician as having an illness or physical condition that can reasonably be expected to result in death within 24 months following the certification.</a:t>
            </a:r>
          </a:p>
        </p:txBody>
      </p:sp>
      <p:sp>
        <p:nvSpPr>
          <p:cNvPr id="19" name="Right Arrow 18"/>
          <p:cNvSpPr/>
          <p:nvPr/>
        </p:nvSpPr>
        <p:spPr>
          <a:xfrm>
            <a:off x="674885" y="4295998"/>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22" name="TextBox 5"/>
          <p:cNvSpPr txBox="1">
            <a:spLocks noChangeArrowheads="1"/>
          </p:cNvSpPr>
          <p:nvPr/>
        </p:nvSpPr>
        <p:spPr bwMode="auto">
          <a:xfrm>
            <a:off x="500063" y="3503910"/>
            <a:ext cx="8072437" cy="584775"/>
          </a:xfrm>
          <a:prstGeom prst="rect">
            <a:avLst/>
          </a:prstGeom>
          <a:noFill/>
          <a:ln w="9525">
            <a:noFill/>
            <a:miter lim="800000"/>
            <a:headEnd/>
            <a:tailEnd/>
          </a:ln>
        </p:spPr>
        <p:txBody>
          <a:bodyPr>
            <a:spAutoFit/>
          </a:bodyPr>
          <a:lstStyle/>
          <a:p>
            <a:pPr algn="just">
              <a:defRPr/>
            </a:pPr>
            <a:r>
              <a:rPr lang="en-GB" sz="1600" dirty="0">
                <a:solidFill>
                  <a:schemeClr val="bg1"/>
                </a:solidFill>
                <a:effectLst>
                  <a:outerShdw blurRad="38100" dist="38100" dir="2700000" algn="tl">
                    <a:srgbClr val="000000">
                      <a:alpha val="43137"/>
                    </a:srgbClr>
                  </a:outerShdw>
                </a:effectLst>
                <a:latin typeface="+mn-lt"/>
              </a:rPr>
              <a:t>The taxation of long-term care benefits received from an LTC Hybrid Plan depend on whether the distribution is the result of terminal illness or chronic illness.</a:t>
            </a:r>
            <a:endParaRPr lang="en-US" sz="1600" dirty="0">
              <a:solidFill>
                <a:schemeClr val="bg1"/>
              </a:solidFill>
              <a:effectLst>
                <a:outerShdw blurRad="38100" dist="38100" dir="2700000" algn="tl">
                  <a:srgbClr val="000000">
                    <a:alpha val="43137"/>
                  </a:srgbClr>
                </a:outerShdw>
              </a:effectLst>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t>Life Insurance-LTC Hybrid Plan Income Tax Treatment</a:t>
            </a:r>
            <a:r>
              <a:rPr lang="en-GB" dirty="0"/>
              <a:t>	</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16</a:t>
            </a:fld>
            <a:endParaRPr lang="en-GB"/>
          </a:p>
        </p:txBody>
      </p:sp>
      <p:sp>
        <p:nvSpPr>
          <p:cNvPr id="5" name="TextBox 4"/>
          <p:cNvSpPr txBox="1"/>
          <p:nvPr/>
        </p:nvSpPr>
        <p:spPr>
          <a:xfrm>
            <a:off x="569218" y="1525290"/>
            <a:ext cx="2562621" cy="463550"/>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0" tIns="108000" rIns="180000" bIns="108000">
            <a:spAutoFit/>
          </a:bodyPr>
          <a:lstStyle/>
          <a:p>
            <a:pPr fontAlgn="auto">
              <a:spcBef>
                <a:spcPts val="0"/>
              </a:spcBef>
              <a:spcAft>
                <a:spcPts val="0"/>
              </a:spcAft>
              <a:defRPr/>
            </a:pPr>
            <a:r>
              <a:rPr lang="en-GB" sz="1600" dirty="0">
                <a:solidFill>
                  <a:schemeClr val="bg1"/>
                </a:solidFill>
              </a:rPr>
              <a:t>LTC Benefits (continued):</a:t>
            </a:r>
          </a:p>
        </p:txBody>
      </p:sp>
      <p:sp>
        <p:nvSpPr>
          <p:cNvPr id="6" name="Rectangle 11"/>
          <p:cNvSpPr>
            <a:spLocks noChangeArrowheads="1"/>
          </p:cNvSpPr>
          <p:nvPr/>
        </p:nvSpPr>
        <p:spPr bwMode="auto">
          <a:xfrm>
            <a:off x="1032073" y="2303001"/>
            <a:ext cx="7572375" cy="2062103"/>
          </a:xfrm>
          <a:prstGeom prst="rect">
            <a:avLst/>
          </a:prstGeom>
          <a:noFill/>
          <a:ln w="9525">
            <a:noFill/>
            <a:miter lim="800000"/>
            <a:headEnd/>
            <a:tailEnd/>
          </a:ln>
        </p:spPr>
        <p:txBody>
          <a:bodyPr>
            <a:spAutoFit/>
          </a:bodyPr>
          <a:lstStyle/>
          <a:p>
            <a:pPr lvl="0" algn="just">
              <a:buSzPct val="60000"/>
            </a:pPr>
            <a:r>
              <a:rPr lang="en-US" sz="1600" dirty="0">
                <a:solidFill>
                  <a:schemeClr val="bg1"/>
                </a:solidFill>
                <a:effectLst>
                  <a:outerShdw blurRad="38100" dist="38100" dir="2700000" algn="tl">
                    <a:srgbClr val="000000">
                      <a:alpha val="43137"/>
                    </a:srgbClr>
                  </a:outerShdw>
                </a:effectLst>
                <a:latin typeface="+mn-lt"/>
              </a:rPr>
              <a:t>Amounts paid to a </a:t>
            </a:r>
            <a:r>
              <a:rPr lang="en-US" sz="1600" b="1" dirty="0">
                <a:solidFill>
                  <a:srgbClr val="FFC000"/>
                </a:solidFill>
                <a:effectLst>
                  <a:outerShdw blurRad="38100" dist="38100" dir="2700000" algn="tl">
                    <a:srgbClr val="000000">
                      <a:alpha val="43137"/>
                    </a:srgbClr>
                  </a:outerShdw>
                </a:effectLst>
                <a:latin typeface="+mn-lt"/>
              </a:rPr>
              <a:t>chronically-ill person</a:t>
            </a:r>
            <a:r>
              <a:rPr lang="en-US" sz="1600" dirty="0">
                <a:solidFill>
                  <a:srgbClr val="FFC000"/>
                </a:solidFill>
                <a:effectLst>
                  <a:outerShdw blurRad="38100" dist="38100" dir="2700000" algn="tl">
                    <a:srgbClr val="000000">
                      <a:alpha val="43137"/>
                    </a:srgbClr>
                  </a:outerShdw>
                </a:effectLst>
                <a:latin typeface="+mn-lt"/>
              </a:rPr>
              <a:t> </a:t>
            </a:r>
            <a:r>
              <a:rPr lang="en-US" sz="1600" dirty="0">
                <a:solidFill>
                  <a:schemeClr val="bg1"/>
                </a:solidFill>
                <a:effectLst>
                  <a:outerShdw blurRad="38100" dist="38100" dir="2700000" algn="tl">
                    <a:srgbClr val="000000">
                      <a:alpha val="43137"/>
                    </a:srgbClr>
                  </a:outerShdw>
                </a:effectLst>
                <a:latin typeface="+mn-lt"/>
              </a:rPr>
              <a:t>are subject to the same limitations that apply to benefits paid from a long-term care insurance policy.  Generally, this means that the benefits are not taxable income to the recipient, up to a per diem limit.  The per diem limit, which is adjusted annually for inflation, is $420 for 2023.  A chronically-ill person is an individual who is not terminally ill and who has been certified by a licensed health care practitioner as unable to perform without assistance at least two of the activities of daily living (ADLs) or who requires substantial supervision in order to protect against threats to health or safety from cognitive impairment.</a:t>
            </a:r>
          </a:p>
        </p:txBody>
      </p:sp>
      <p:sp>
        <p:nvSpPr>
          <p:cNvPr id="7" name="Right Arrow 6"/>
          <p:cNvSpPr/>
          <p:nvPr/>
        </p:nvSpPr>
        <p:spPr>
          <a:xfrm>
            <a:off x="674885" y="2447017"/>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8" name="TextBox 7"/>
          <p:cNvSpPr txBox="1"/>
          <p:nvPr/>
        </p:nvSpPr>
        <p:spPr>
          <a:xfrm>
            <a:off x="642938" y="4775902"/>
            <a:ext cx="7858125" cy="741330"/>
          </a:xfrm>
          <a:prstGeom prst="rect">
            <a:avLst/>
          </a:prstGeom>
          <a:ln/>
        </p:spPr>
        <p:style>
          <a:lnRef idx="1">
            <a:schemeClr val="accent6"/>
          </a:lnRef>
          <a:fillRef idx="3">
            <a:schemeClr val="accent6"/>
          </a:fillRef>
          <a:effectRef idx="2">
            <a:schemeClr val="accent6"/>
          </a:effectRef>
          <a:fontRef idx="minor">
            <a:schemeClr val="lt1"/>
          </a:fontRef>
        </p:style>
        <p:txBody>
          <a:bodyPr lIns="180000" tIns="108000" rIns="180000" bIns="108000">
            <a:spAutoFit/>
          </a:bodyPr>
          <a:lstStyle/>
          <a:p>
            <a:pPr algn="ctr" fontAlgn="auto">
              <a:spcBef>
                <a:spcPts val="0"/>
              </a:spcBef>
              <a:spcAft>
                <a:spcPts val="0"/>
              </a:spcAft>
              <a:defRPr/>
            </a:pPr>
            <a:r>
              <a:rPr lang="en-GB" sz="1600" i="1" dirty="0">
                <a:effectLst>
                  <a:outerShdw blurRad="38100" dist="38100" dir="2700000" algn="tl">
                    <a:srgbClr val="000000">
                      <a:alpha val="43137"/>
                    </a:srgbClr>
                  </a:outerShdw>
                </a:effectLst>
              </a:rPr>
              <a:t>In order to avoid unforeseen income tax consequences, you should seek professional tax advice regarding your receipt of long-term care benefits</a:t>
            </a:r>
            <a:r>
              <a:rPr lang="en-GB" b="1" i="1" dirty="0"/>
              <a:t>.</a:t>
            </a:r>
            <a:endParaRPr lang="en-US" dirty="0"/>
          </a:p>
        </p:txBody>
      </p:sp>
    </p:spTree>
    <p:extLst>
      <p:ext uri="{BB962C8B-B14F-4D97-AF65-F5344CB8AC3E}">
        <p14:creationId xmlns:p14="http://schemas.microsoft.com/office/powerpoint/2010/main" val="3792519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Life Insurance-LTC Hybrid Plan Income Tax Treatment</a:t>
            </a:r>
            <a:endParaRPr lang="en-US" dirty="0"/>
          </a:p>
        </p:txBody>
      </p:sp>
      <p:sp>
        <p:nvSpPr>
          <p:cNvPr id="3" name="Footer Placeholder 2"/>
          <p:cNvSpPr>
            <a:spLocks noGrp="1"/>
          </p:cNvSpPr>
          <p:nvPr>
            <p:ph type="ftr" sz="quarter" idx="11"/>
          </p:nvPr>
        </p:nvSpPr>
        <p:spPr/>
        <p:txBody>
          <a:bodyPr/>
          <a:lstStyle/>
          <a:p>
            <a:pPr>
              <a:defRPr/>
            </a:pPr>
            <a:r>
              <a:rPr lang="en-GB" dirty="0"/>
              <a:t>Life Insurance-LTC Hybrid Solution</a:t>
            </a:r>
          </a:p>
        </p:txBody>
      </p:sp>
      <p:sp>
        <p:nvSpPr>
          <p:cNvPr id="4" name="Slide Number Placeholder 3"/>
          <p:cNvSpPr>
            <a:spLocks noGrp="1"/>
          </p:cNvSpPr>
          <p:nvPr>
            <p:ph type="sldNum" sz="quarter" idx="12"/>
          </p:nvPr>
        </p:nvSpPr>
        <p:spPr/>
        <p:txBody>
          <a:bodyPr/>
          <a:lstStyle/>
          <a:p>
            <a:pPr>
              <a:defRPr/>
            </a:pPr>
            <a:fld id="{0305825C-136F-421C-AFBB-44496168076A}" type="slidenum">
              <a:rPr lang="en-GB" smtClean="0"/>
              <a:pPr>
                <a:defRPr/>
              </a:pPr>
              <a:t>17</a:t>
            </a:fld>
            <a:endParaRPr lang="en-GB"/>
          </a:p>
        </p:txBody>
      </p:sp>
      <p:sp>
        <p:nvSpPr>
          <p:cNvPr id="5" name="TextBox 4"/>
          <p:cNvSpPr txBox="1"/>
          <p:nvPr/>
        </p:nvSpPr>
        <p:spPr>
          <a:xfrm>
            <a:off x="539553" y="1628800"/>
            <a:ext cx="2088232" cy="463550"/>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0" tIns="108000" rIns="180000" bIns="108000">
            <a:spAutoFit/>
          </a:bodyPr>
          <a:lstStyle/>
          <a:p>
            <a:pPr fontAlgn="auto">
              <a:spcBef>
                <a:spcPts val="0"/>
              </a:spcBef>
              <a:spcAft>
                <a:spcPts val="0"/>
              </a:spcAft>
              <a:defRPr/>
            </a:pPr>
            <a:r>
              <a:rPr lang="en-GB" sz="1600" dirty="0">
                <a:solidFill>
                  <a:schemeClr val="bg1"/>
                </a:solidFill>
              </a:rPr>
              <a:t>Tax-Free Exchanges:</a:t>
            </a:r>
          </a:p>
        </p:txBody>
      </p:sp>
      <p:sp>
        <p:nvSpPr>
          <p:cNvPr id="6" name="Rectangle 11"/>
          <p:cNvSpPr>
            <a:spLocks noChangeArrowheads="1"/>
          </p:cNvSpPr>
          <p:nvPr/>
        </p:nvSpPr>
        <p:spPr bwMode="auto">
          <a:xfrm>
            <a:off x="539553" y="2351782"/>
            <a:ext cx="8035229" cy="1077218"/>
          </a:xfrm>
          <a:prstGeom prst="rect">
            <a:avLst/>
          </a:prstGeom>
          <a:noFill/>
          <a:ln w="9525">
            <a:noFill/>
            <a:miter lim="800000"/>
            <a:headEnd/>
            <a:tailEnd/>
          </a:ln>
        </p:spPr>
        <p:txBody>
          <a:bodyPr wrap="square">
            <a:spAutoFit/>
          </a:bodyPr>
          <a:lstStyle/>
          <a:p>
            <a:pPr algn="just">
              <a:buSzPct val="60000"/>
            </a:pPr>
            <a:r>
              <a:rPr lang="en-US" sz="1600" dirty="0">
                <a:solidFill>
                  <a:schemeClr val="bg1"/>
                </a:solidFill>
                <a:effectLst>
                  <a:outerShdw blurRad="38100" dist="38100" dir="2700000" algn="tl">
                    <a:srgbClr val="000000">
                      <a:alpha val="43137"/>
                    </a:srgbClr>
                  </a:outerShdw>
                </a:effectLst>
                <a:latin typeface="+mn-lt"/>
              </a:rPr>
              <a:t>If you have an existing life insurance contract, you can exchange it on a tax-free basis for a new life insurance-LTC hybrid plan.  Tax-free Section 1035 exchange requirements can be complex.  In order to avoid unforeseen and/or negative tax consequences, you should seek professional tax advice before implementing a Section 1035 exchange.</a:t>
            </a:r>
          </a:p>
        </p:txBody>
      </p:sp>
    </p:spTree>
    <p:extLst>
      <p:ext uri="{BB962C8B-B14F-4D97-AF65-F5344CB8AC3E}">
        <p14:creationId xmlns:p14="http://schemas.microsoft.com/office/powerpoint/2010/main" val="3730572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You Can Manage Your Finances</a:t>
            </a:r>
          </a:p>
        </p:txBody>
      </p:sp>
      <p:sp>
        <p:nvSpPr>
          <p:cNvPr id="3" name="Slide Number Placeholder 2"/>
          <p:cNvSpPr>
            <a:spLocks noGrp="1"/>
          </p:cNvSpPr>
          <p:nvPr>
            <p:ph type="sldNum" sz="quarter" idx="12"/>
          </p:nvPr>
        </p:nvSpPr>
        <p:spPr/>
        <p:txBody>
          <a:bodyPr/>
          <a:lstStyle/>
          <a:p>
            <a:pPr>
              <a:defRPr/>
            </a:pPr>
            <a:fld id="{772148BB-81AA-4716-B558-CF32113CF1FF}" type="slidenum">
              <a:rPr lang="en-GB"/>
              <a:pPr>
                <a:defRPr/>
              </a:pPr>
              <a:t>18</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37" name="TextBox 36"/>
          <p:cNvSpPr txBox="1"/>
          <p:nvPr/>
        </p:nvSpPr>
        <p:spPr>
          <a:xfrm>
            <a:off x="1000125" y="1930400"/>
            <a:ext cx="7072313" cy="2070100"/>
          </a:xfrm>
          <a:prstGeom prst="roundRect">
            <a:avLst/>
          </a:prstGeom>
          <a:ln/>
        </p:spPr>
        <p:style>
          <a:lnRef idx="1">
            <a:schemeClr val="accent3"/>
          </a:lnRef>
          <a:fillRef idx="3">
            <a:schemeClr val="accent3"/>
          </a:fillRef>
          <a:effectRef idx="2">
            <a:schemeClr val="accent3"/>
          </a:effectRef>
          <a:fontRef idx="minor">
            <a:schemeClr val="lt1"/>
          </a:fontRef>
        </p:style>
        <p:txBody>
          <a:bodyPr lIns="252000" tIns="180000" rIns="252000" bIns="180000">
            <a:spAutoFit/>
          </a:bodyPr>
          <a:lstStyle/>
          <a:p>
            <a:pPr algn="ctr">
              <a:spcAft>
                <a:spcPts val="1200"/>
              </a:spcAft>
              <a:defRPr/>
            </a:pPr>
            <a:r>
              <a:rPr lang="en-GB" sz="2200" i="1" dirty="0"/>
              <a:t>“It’s by managing your finances that you write the story of your life. You are both the author and the story’s principal character.</a:t>
            </a:r>
          </a:p>
          <a:p>
            <a:pPr algn="ctr">
              <a:spcAft>
                <a:spcPts val="1200"/>
              </a:spcAft>
              <a:defRPr/>
            </a:pPr>
            <a:r>
              <a:rPr lang="en-GB" sz="2200" i="1" dirty="0"/>
              <a:t>Resolve to perform what you ought.”</a:t>
            </a:r>
          </a:p>
        </p:txBody>
      </p:sp>
      <p:sp>
        <p:nvSpPr>
          <p:cNvPr id="13" name="TextBox 12"/>
          <p:cNvSpPr txBox="1"/>
          <p:nvPr/>
        </p:nvSpPr>
        <p:spPr>
          <a:xfrm>
            <a:off x="5214938" y="4516438"/>
            <a:ext cx="3000375" cy="48418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lIns="180000" tIns="72000" rIns="180000" bIns="72000">
            <a:spAutoFit/>
          </a:bodyPr>
          <a:lstStyle/>
          <a:p>
            <a:pPr algn="r" fontAlgn="auto">
              <a:spcBef>
                <a:spcPts val="0"/>
              </a:spcBef>
              <a:spcAft>
                <a:spcPts val="0"/>
              </a:spcAft>
              <a:defRPr/>
            </a:pPr>
            <a:r>
              <a:rPr lang="en-GB" sz="2200" dirty="0">
                <a:solidFill>
                  <a:schemeClr val="bg1"/>
                </a:solidFill>
                <a:effectLst>
                  <a:outerShdw blurRad="38100" dist="38100" dir="2700000" algn="tl">
                    <a:srgbClr val="000000">
                      <a:alpha val="43137"/>
                    </a:srgbClr>
                  </a:outerShdw>
                </a:effectLst>
              </a:rPr>
              <a:t>-- Benjamin Franklin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Your Earning Power </a:t>
            </a:r>
          </a:p>
        </p:txBody>
      </p:sp>
      <p:sp>
        <p:nvSpPr>
          <p:cNvPr id="3" name="Slide Number Placeholder 2"/>
          <p:cNvSpPr>
            <a:spLocks noGrp="1"/>
          </p:cNvSpPr>
          <p:nvPr>
            <p:ph type="sldNum" sz="quarter" idx="12"/>
          </p:nvPr>
        </p:nvSpPr>
        <p:spPr/>
        <p:txBody>
          <a:bodyPr/>
          <a:lstStyle/>
          <a:p>
            <a:pPr>
              <a:defRPr/>
            </a:pPr>
            <a:fld id="{DCE68B7D-CD01-4592-B34B-A6ABDE35AC70}" type="slidenum">
              <a:rPr lang="en-GB"/>
              <a:pPr>
                <a:defRPr/>
              </a:pPr>
              <a:t>2</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7" name="Flowchart: Or 6"/>
          <p:cNvSpPr/>
          <p:nvPr/>
        </p:nvSpPr>
        <p:spPr>
          <a:xfrm>
            <a:off x="6765925" y="1714500"/>
            <a:ext cx="928688" cy="928688"/>
          </a:xfrm>
          <a:prstGeom prst="flowChartOr">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graphicFrame>
        <p:nvGraphicFramePr>
          <p:cNvPr id="9" name="Table 8"/>
          <p:cNvGraphicFramePr>
            <a:graphicFrameLocks noGrp="1"/>
          </p:cNvGraphicFramePr>
          <p:nvPr/>
        </p:nvGraphicFramePr>
        <p:xfrm>
          <a:off x="1173163" y="3800475"/>
          <a:ext cx="5400000" cy="2257280"/>
        </p:xfrm>
        <a:graphic>
          <a:graphicData uri="http://schemas.openxmlformats.org/drawingml/2006/table">
            <a:tbl>
              <a:tblPr firstRow="1" bandRow="1">
                <a:tableStyleId>{F5AB1C69-6EDB-4FF4-983F-18BD219EF322}</a:tableStyleId>
              </a:tblPr>
              <a:tblGrid>
                <a:gridCol w="1350000">
                  <a:extLst>
                    <a:ext uri="{9D8B030D-6E8A-4147-A177-3AD203B41FA5}">
                      <a16:colId xmlns:a16="http://schemas.microsoft.com/office/drawing/2014/main" val="20000"/>
                    </a:ext>
                  </a:extLst>
                </a:gridCol>
                <a:gridCol w="1350000">
                  <a:extLst>
                    <a:ext uri="{9D8B030D-6E8A-4147-A177-3AD203B41FA5}">
                      <a16:colId xmlns:a16="http://schemas.microsoft.com/office/drawing/2014/main" val="20001"/>
                    </a:ext>
                  </a:extLst>
                </a:gridCol>
                <a:gridCol w="1350000">
                  <a:extLst>
                    <a:ext uri="{9D8B030D-6E8A-4147-A177-3AD203B41FA5}">
                      <a16:colId xmlns:a16="http://schemas.microsoft.com/office/drawing/2014/main" val="20002"/>
                    </a:ext>
                  </a:extLst>
                </a:gridCol>
                <a:gridCol w="1350000">
                  <a:extLst>
                    <a:ext uri="{9D8B030D-6E8A-4147-A177-3AD203B41FA5}">
                      <a16:colId xmlns:a16="http://schemas.microsoft.com/office/drawing/2014/main" val="20003"/>
                    </a:ext>
                  </a:extLst>
                </a:gridCol>
              </a:tblGrid>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700" b="0" kern="1200" dirty="0">
                          <a:solidFill>
                            <a:schemeClr val="bg1"/>
                          </a:solidFill>
                          <a:effectLst/>
                          <a:latin typeface="+mn-lt"/>
                          <a:ea typeface="+mn-ea"/>
                          <a:cs typeface="+mn-cs"/>
                        </a:rPr>
                        <a:t>$ </a:t>
                      </a:r>
                      <a:r>
                        <a:rPr lang="en-GB" sz="1700" b="0" dirty="0">
                          <a:solidFill>
                            <a:schemeClr val="bg1"/>
                          </a:solidFill>
                          <a:effectLst/>
                        </a:rPr>
                        <a:t>50,000</a:t>
                      </a:r>
                    </a:p>
                  </a:txBody>
                  <a:tcPr marT="72000" marB="72000"/>
                </a:tc>
                <a:tc>
                  <a:txBody>
                    <a:bodyPr/>
                    <a:lstStyle/>
                    <a:p>
                      <a:pPr algn="r"/>
                      <a:r>
                        <a:rPr lang="en-GB" sz="1700" b="0" dirty="0">
                          <a:solidFill>
                            <a:schemeClr val="bg1"/>
                          </a:solidFill>
                          <a:effectLst/>
                        </a:rPr>
                        <a:t>$ 100,000</a:t>
                      </a:r>
                    </a:p>
                  </a:txBody>
                  <a:tcPr marT="72000" marB="72000"/>
                </a:tc>
                <a:tc>
                  <a:txBody>
                    <a:bodyPr/>
                    <a:lstStyle/>
                    <a:p>
                      <a:pPr algn="r"/>
                      <a:r>
                        <a:rPr lang="en-GB" sz="1700" b="0" dirty="0">
                          <a:solidFill>
                            <a:schemeClr val="bg1"/>
                          </a:solidFill>
                          <a:effectLst/>
                        </a:rPr>
                        <a:t>$ 250,000</a:t>
                      </a:r>
                    </a:p>
                  </a:txBody>
                  <a:tcPr marT="72000" marB="72000"/>
                </a:tc>
                <a:tc>
                  <a:txBody>
                    <a:bodyPr/>
                    <a:lstStyle/>
                    <a:p>
                      <a:pPr algn="r"/>
                      <a:r>
                        <a:rPr lang="en-GB" sz="1700" b="0" dirty="0">
                          <a:solidFill>
                            <a:schemeClr val="bg1"/>
                          </a:solidFill>
                          <a:effectLst/>
                        </a:rPr>
                        <a:t>$ 500,000</a:t>
                      </a:r>
                    </a:p>
                  </a:txBody>
                  <a:tcPr marT="72000" marB="72000"/>
                </a:tc>
                <a:extLst>
                  <a:ext uri="{0D108BD9-81ED-4DB2-BD59-A6C34878D82A}">
                    <a16:rowId xmlns:a16="http://schemas.microsoft.com/office/drawing/2014/main" val="10000"/>
                  </a:ext>
                </a:extLst>
              </a:tr>
              <a:tr h="370840">
                <a:tc>
                  <a:txBody>
                    <a:bodyPr/>
                    <a:lstStyle/>
                    <a:p>
                      <a:pPr algn="r"/>
                      <a:r>
                        <a:rPr lang="en-GB" sz="1600" dirty="0">
                          <a:solidFill>
                            <a:schemeClr val="bg2">
                              <a:lumMod val="25000"/>
                            </a:schemeClr>
                          </a:solidFill>
                        </a:rPr>
                        <a:t>$ 2,000,000</a:t>
                      </a:r>
                    </a:p>
                  </a:txBody>
                  <a:tcPr anchor="ctr"/>
                </a:tc>
                <a:tc>
                  <a:txBody>
                    <a:bodyPr/>
                    <a:lstStyle/>
                    <a:p>
                      <a:pPr algn="r"/>
                      <a:r>
                        <a:rPr lang="en-GB" sz="1600" dirty="0">
                          <a:solidFill>
                            <a:schemeClr val="bg2">
                              <a:lumMod val="25000"/>
                            </a:schemeClr>
                          </a:solidFill>
                        </a:rPr>
                        <a:t>$ 4,000,000</a:t>
                      </a:r>
                    </a:p>
                  </a:txBody>
                  <a:tcPr anchor="ctr"/>
                </a:tc>
                <a:tc>
                  <a:txBody>
                    <a:bodyPr/>
                    <a:lstStyle/>
                    <a:p>
                      <a:pPr algn="r"/>
                      <a:r>
                        <a:rPr lang="en-GB" sz="1600" dirty="0">
                          <a:solidFill>
                            <a:schemeClr val="bg2">
                              <a:lumMod val="25000"/>
                            </a:schemeClr>
                          </a:solidFill>
                        </a:rPr>
                        <a:t>$</a:t>
                      </a:r>
                      <a:r>
                        <a:rPr lang="en-GB" sz="1600" baseline="0" dirty="0">
                          <a:solidFill>
                            <a:schemeClr val="bg2">
                              <a:lumMod val="25000"/>
                            </a:schemeClr>
                          </a:solidFill>
                        </a:rPr>
                        <a:t> 10,000,000</a:t>
                      </a:r>
                      <a:endParaRPr lang="en-GB" sz="1600" dirty="0">
                        <a:solidFill>
                          <a:schemeClr val="bg2">
                            <a:lumMod val="25000"/>
                          </a:schemeClr>
                        </a:solidFill>
                      </a:endParaRPr>
                    </a:p>
                  </a:txBody>
                  <a:tcPr anchor="ctr"/>
                </a:tc>
                <a:tc>
                  <a:txBody>
                    <a:bodyPr/>
                    <a:lstStyle/>
                    <a:p>
                      <a:pPr algn="r"/>
                      <a:r>
                        <a:rPr lang="en-GB" sz="1600" dirty="0">
                          <a:solidFill>
                            <a:schemeClr val="bg2">
                              <a:lumMod val="25000"/>
                            </a:schemeClr>
                          </a:solidFill>
                        </a:rPr>
                        <a:t>$ 20,000,000</a:t>
                      </a:r>
                    </a:p>
                  </a:txBody>
                  <a:tcPr anchor="ctr"/>
                </a:tc>
                <a:extLst>
                  <a:ext uri="{0D108BD9-81ED-4DB2-BD59-A6C34878D82A}">
                    <a16:rowId xmlns:a16="http://schemas.microsoft.com/office/drawing/2014/main" val="10001"/>
                  </a:ext>
                </a:extLst>
              </a:tr>
              <a:tr h="370840">
                <a:tc>
                  <a:txBody>
                    <a:bodyPr/>
                    <a:lstStyle/>
                    <a:p>
                      <a:pPr algn="r"/>
                      <a:r>
                        <a:rPr lang="en-GB" sz="1600" dirty="0">
                          <a:solidFill>
                            <a:schemeClr val="bg2">
                              <a:lumMod val="25000"/>
                            </a:schemeClr>
                          </a:solidFill>
                        </a:rPr>
                        <a:t>$ 1,500,000</a:t>
                      </a:r>
                    </a:p>
                  </a:txBody>
                  <a:tcPr anchor="ctr"/>
                </a:tc>
                <a:tc>
                  <a:txBody>
                    <a:bodyPr/>
                    <a:lstStyle/>
                    <a:p>
                      <a:pPr algn="r"/>
                      <a:r>
                        <a:rPr lang="en-GB" sz="1600" dirty="0">
                          <a:solidFill>
                            <a:schemeClr val="bg2">
                              <a:lumMod val="25000"/>
                            </a:schemeClr>
                          </a:solidFill>
                        </a:rPr>
                        <a:t>$ 3,000,000</a:t>
                      </a:r>
                    </a:p>
                  </a:txBody>
                  <a:tcPr anchor="ctr"/>
                </a:tc>
                <a:tc>
                  <a:txBody>
                    <a:bodyPr/>
                    <a:lstStyle/>
                    <a:p>
                      <a:pPr algn="r"/>
                      <a:r>
                        <a:rPr lang="en-GB" sz="1600" dirty="0">
                          <a:solidFill>
                            <a:schemeClr val="bg2">
                              <a:lumMod val="25000"/>
                            </a:schemeClr>
                          </a:solidFill>
                        </a:rPr>
                        <a:t>$ 7,500,000</a:t>
                      </a:r>
                    </a:p>
                  </a:txBody>
                  <a:tcPr anchor="ctr"/>
                </a:tc>
                <a:tc>
                  <a:txBody>
                    <a:bodyPr/>
                    <a:lstStyle/>
                    <a:p>
                      <a:pPr algn="r"/>
                      <a:r>
                        <a:rPr lang="en-GB" sz="1600" dirty="0">
                          <a:solidFill>
                            <a:schemeClr val="bg2">
                              <a:lumMod val="25000"/>
                            </a:schemeClr>
                          </a:solidFill>
                        </a:rPr>
                        <a:t>$ 15,000,000</a:t>
                      </a:r>
                    </a:p>
                  </a:txBody>
                  <a:tcPr anchor="ctr"/>
                </a:tc>
                <a:extLst>
                  <a:ext uri="{0D108BD9-81ED-4DB2-BD59-A6C34878D82A}">
                    <a16:rowId xmlns:a16="http://schemas.microsoft.com/office/drawing/2014/main" val="10002"/>
                  </a:ext>
                </a:extLst>
              </a:tr>
              <a:tr h="370840">
                <a:tc>
                  <a:txBody>
                    <a:bodyPr/>
                    <a:lstStyle/>
                    <a:p>
                      <a:pPr algn="r"/>
                      <a:r>
                        <a:rPr lang="en-GB" sz="1600" dirty="0">
                          <a:solidFill>
                            <a:schemeClr val="bg2">
                              <a:lumMod val="25000"/>
                            </a:schemeClr>
                          </a:solidFill>
                        </a:rPr>
                        <a:t>$ 1,000,000</a:t>
                      </a:r>
                    </a:p>
                  </a:txBody>
                  <a:tcPr anchor="ctr"/>
                </a:tc>
                <a:tc>
                  <a:txBody>
                    <a:bodyPr/>
                    <a:lstStyle/>
                    <a:p>
                      <a:pPr algn="r"/>
                      <a:r>
                        <a:rPr lang="en-GB" sz="1600" dirty="0">
                          <a:solidFill>
                            <a:schemeClr val="bg2">
                              <a:lumMod val="25000"/>
                            </a:schemeClr>
                          </a:solidFill>
                        </a:rPr>
                        <a:t>$ 2,000,000</a:t>
                      </a:r>
                    </a:p>
                  </a:txBody>
                  <a:tcPr anchor="ctr"/>
                </a:tc>
                <a:tc>
                  <a:txBody>
                    <a:bodyPr/>
                    <a:lstStyle/>
                    <a:p>
                      <a:pPr algn="r"/>
                      <a:r>
                        <a:rPr lang="en-GB" sz="1600" dirty="0">
                          <a:solidFill>
                            <a:schemeClr val="bg2">
                              <a:lumMod val="25000"/>
                            </a:schemeClr>
                          </a:solidFill>
                        </a:rPr>
                        <a:t>$ 5,000,000</a:t>
                      </a:r>
                    </a:p>
                  </a:txBody>
                  <a:tcPr anchor="ctr"/>
                </a:tc>
                <a:tc>
                  <a:txBody>
                    <a:bodyPr/>
                    <a:lstStyle/>
                    <a:p>
                      <a:pPr algn="r"/>
                      <a:r>
                        <a:rPr lang="en-GB" sz="1600" dirty="0">
                          <a:solidFill>
                            <a:schemeClr val="bg2">
                              <a:lumMod val="25000"/>
                            </a:schemeClr>
                          </a:solidFill>
                        </a:rPr>
                        <a:t>$ 10,000,000</a:t>
                      </a:r>
                    </a:p>
                  </a:txBody>
                  <a:tcPr anchor="ctr"/>
                </a:tc>
                <a:extLst>
                  <a:ext uri="{0D108BD9-81ED-4DB2-BD59-A6C34878D82A}">
                    <a16:rowId xmlns:a16="http://schemas.microsoft.com/office/drawing/2014/main" val="10003"/>
                  </a:ext>
                </a:extLst>
              </a:tr>
              <a:tr h="370840">
                <a:tc>
                  <a:txBody>
                    <a:bodyPr/>
                    <a:lstStyle/>
                    <a:p>
                      <a:pPr algn="r"/>
                      <a:r>
                        <a:rPr lang="en-GB" sz="1600" dirty="0">
                          <a:solidFill>
                            <a:schemeClr val="bg2">
                              <a:lumMod val="25000"/>
                            </a:schemeClr>
                          </a:solidFill>
                        </a:rPr>
                        <a:t>$ 500,000</a:t>
                      </a:r>
                    </a:p>
                  </a:txBody>
                  <a:tcPr anchor="ctr"/>
                </a:tc>
                <a:tc>
                  <a:txBody>
                    <a:bodyPr/>
                    <a:lstStyle/>
                    <a:p>
                      <a:pPr algn="r"/>
                      <a:r>
                        <a:rPr lang="en-GB" sz="1600" dirty="0">
                          <a:solidFill>
                            <a:schemeClr val="bg2">
                              <a:lumMod val="25000"/>
                            </a:schemeClr>
                          </a:solidFill>
                        </a:rPr>
                        <a:t>$</a:t>
                      </a:r>
                      <a:r>
                        <a:rPr lang="en-GB" sz="1600" baseline="0" dirty="0">
                          <a:solidFill>
                            <a:schemeClr val="bg2">
                              <a:lumMod val="25000"/>
                            </a:schemeClr>
                          </a:solidFill>
                        </a:rPr>
                        <a:t> 1,000,000</a:t>
                      </a:r>
                      <a:endParaRPr lang="en-GB" sz="1600" dirty="0">
                        <a:solidFill>
                          <a:schemeClr val="bg2">
                            <a:lumMod val="25000"/>
                          </a:schemeClr>
                        </a:solidFill>
                      </a:endParaRPr>
                    </a:p>
                  </a:txBody>
                  <a:tcPr anchor="ctr"/>
                </a:tc>
                <a:tc>
                  <a:txBody>
                    <a:bodyPr/>
                    <a:lstStyle/>
                    <a:p>
                      <a:pPr algn="r"/>
                      <a:r>
                        <a:rPr lang="en-GB" sz="1600" dirty="0">
                          <a:solidFill>
                            <a:schemeClr val="bg2">
                              <a:lumMod val="25000"/>
                            </a:schemeClr>
                          </a:solidFill>
                        </a:rPr>
                        <a:t>$ 2,500,000</a:t>
                      </a:r>
                    </a:p>
                  </a:txBody>
                  <a:tcPr anchor="ctr"/>
                </a:tc>
                <a:tc>
                  <a:txBody>
                    <a:bodyPr/>
                    <a:lstStyle/>
                    <a:p>
                      <a:pPr algn="r"/>
                      <a:r>
                        <a:rPr lang="en-GB" sz="1600" dirty="0">
                          <a:solidFill>
                            <a:schemeClr val="bg2">
                              <a:lumMod val="25000"/>
                            </a:schemeClr>
                          </a:solidFill>
                        </a:rPr>
                        <a:t>$ 5,000,000</a:t>
                      </a:r>
                    </a:p>
                  </a:txBody>
                  <a:tcPr anchor="ctr"/>
                </a:tc>
                <a:extLst>
                  <a:ext uri="{0D108BD9-81ED-4DB2-BD59-A6C34878D82A}">
                    <a16:rowId xmlns:a16="http://schemas.microsoft.com/office/drawing/2014/main" val="10004"/>
                  </a:ext>
                </a:extLst>
              </a:tr>
              <a:tr h="370840">
                <a:tc>
                  <a:txBody>
                    <a:bodyPr/>
                    <a:lstStyle/>
                    <a:p>
                      <a:pPr algn="r"/>
                      <a:r>
                        <a:rPr lang="en-GB" sz="1600" dirty="0">
                          <a:solidFill>
                            <a:schemeClr val="bg2">
                              <a:lumMod val="25000"/>
                            </a:schemeClr>
                          </a:solidFill>
                        </a:rPr>
                        <a:t>$ 250,000</a:t>
                      </a:r>
                    </a:p>
                  </a:txBody>
                  <a:tcPr anchor="ctr"/>
                </a:tc>
                <a:tc>
                  <a:txBody>
                    <a:bodyPr/>
                    <a:lstStyle/>
                    <a:p>
                      <a:pPr algn="r"/>
                      <a:r>
                        <a:rPr lang="en-GB" sz="1600" dirty="0">
                          <a:solidFill>
                            <a:schemeClr val="bg2">
                              <a:lumMod val="25000"/>
                            </a:schemeClr>
                          </a:solidFill>
                        </a:rPr>
                        <a:t>$ 500,000</a:t>
                      </a:r>
                    </a:p>
                  </a:txBody>
                  <a:tcPr anchor="ctr"/>
                </a:tc>
                <a:tc>
                  <a:txBody>
                    <a:bodyPr/>
                    <a:lstStyle/>
                    <a:p>
                      <a:pPr algn="r"/>
                      <a:r>
                        <a:rPr lang="en-GB" sz="1600" dirty="0">
                          <a:solidFill>
                            <a:schemeClr val="bg2">
                              <a:lumMod val="25000"/>
                            </a:schemeClr>
                          </a:solidFill>
                        </a:rPr>
                        <a:t>$ 1,250,000</a:t>
                      </a:r>
                    </a:p>
                  </a:txBody>
                  <a:tcPr anchor="ctr"/>
                </a:tc>
                <a:tc>
                  <a:txBody>
                    <a:bodyPr/>
                    <a:lstStyle/>
                    <a:p>
                      <a:pPr algn="r"/>
                      <a:r>
                        <a:rPr lang="en-GB" sz="1600" dirty="0">
                          <a:solidFill>
                            <a:schemeClr val="bg2">
                              <a:lumMod val="25000"/>
                            </a:schemeClr>
                          </a:solidFill>
                        </a:rPr>
                        <a:t>$ 2,500,000</a:t>
                      </a:r>
                    </a:p>
                  </a:txBody>
                  <a:tcPr anchor="ctr"/>
                </a:tc>
                <a:extLst>
                  <a:ext uri="{0D108BD9-81ED-4DB2-BD59-A6C34878D82A}">
                    <a16:rowId xmlns:a16="http://schemas.microsoft.com/office/drawing/2014/main" val="10005"/>
                  </a:ext>
                </a:extLst>
              </a:tr>
            </a:tbl>
          </a:graphicData>
        </a:graphic>
      </p:graphicFrame>
      <p:sp>
        <p:nvSpPr>
          <p:cNvPr id="10" name="TextBox 9"/>
          <p:cNvSpPr txBox="1"/>
          <p:nvPr/>
        </p:nvSpPr>
        <p:spPr>
          <a:xfrm>
            <a:off x="1101725" y="3081338"/>
            <a:ext cx="3327400" cy="647700"/>
          </a:xfrm>
          <a:prstGeom prst="rect">
            <a:avLst/>
          </a:prstGeom>
          <a:noFill/>
        </p:spPr>
        <p:txBody>
          <a:bodyPr>
            <a:spAutoFit/>
          </a:bodyPr>
          <a:lstStyle/>
          <a:p>
            <a:pPr>
              <a:defRPr/>
            </a:pPr>
            <a:r>
              <a:rPr lang="en-GB" dirty="0">
                <a:solidFill>
                  <a:schemeClr val="bg1"/>
                </a:solidFill>
                <a:effectLst>
                  <a:outerShdw blurRad="38100" dist="38100" dir="2700000" algn="tl">
                    <a:srgbClr val="000000">
                      <a:alpha val="43137"/>
                    </a:srgbClr>
                  </a:outerShdw>
                </a:effectLst>
                <a:latin typeface="+mj-lt"/>
              </a:rPr>
              <a:t>Your Future Earning Power</a:t>
            </a:r>
          </a:p>
          <a:p>
            <a:pPr>
              <a:defRPr/>
            </a:pPr>
            <a:r>
              <a:rPr lang="en-GB" dirty="0">
                <a:solidFill>
                  <a:schemeClr val="bg1"/>
                </a:solidFill>
                <a:effectLst>
                  <a:outerShdw blurRad="38100" dist="38100" dir="2700000" algn="tl">
                    <a:srgbClr val="000000">
                      <a:alpha val="43137"/>
                    </a:srgbClr>
                  </a:outerShdw>
                </a:effectLst>
                <a:latin typeface="+mj-lt"/>
              </a:rPr>
              <a:t>If Your Family Income Averages:</a:t>
            </a:r>
          </a:p>
        </p:txBody>
      </p:sp>
      <p:sp>
        <p:nvSpPr>
          <p:cNvPr id="11" name="TextBox 10"/>
          <p:cNvSpPr txBox="1"/>
          <p:nvPr/>
        </p:nvSpPr>
        <p:spPr>
          <a:xfrm>
            <a:off x="142875" y="3630613"/>
            <a:ext cx="958850" cy="584200"/>
          </a:xfrm>
          <a:prstGeom prst="rect">
            <a:avLst/>
          </a:prstGeom>
          <a:noFill/>
        </p:spPr>
        <p:txBody>
          <a:bodyPr>
            <a:spAutoFit/>
          </a:bodyPr>
          <a:lstStyle/>
          <a:p>
            <a:pPr algn="r">
              <a:defRPr/>
            </a:pPr>
            <a:r>
              <a:rPr lang="en-GB" sz="1600" dirty="0">
                <a:solidFill>
                  <a:schemeClr val="bg2"/>
                </a:solidFill>
                <a:latin typeface="+mj-lt"/>
              </a:rPr>
              <a:t>Years to</a:t>
            </a:r>
          </a:p>
          <a:p>
            <a:pPr algn="r">
              <a:defRPr/>
            </a:pPr>
            <a:r>
              <a:rPr lang="en-GB" sz="1600" dirty="0">
                <a:solidFill>
                  <a:schemeClr val="bg2"/>
                </a:solidFill>
                <a:latin typeface="+mj-lt"/>
              </a:rPr>
              <a:t>Age 65:</a:t>
            </a:r>
          </a:p>
        </p:txBody>
      </p:sp>
      <p:cxnSp>
        <p:nvCxnSpPr>
          <p:cNvPr id="15" name="Straight Connector 14"/>
          <p:cNvCxnSpPr/>
          <p:nvPr/>
        </p:nvCxnSpPr>
        <p:spPr>
          <a:xfrm>
            <a:off x="530225" y="4229100"/>
            <a:ext cx="428625"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58788" y="4229100"/>
            <a:ext cx="571500" cy="1835150"/>
          </a:xfrm>
          <a:prstGeom prst="rect">
            <a:avLst/>
          </a:prstGeom>
          <a:noFill/>
        </p:spPr>
        <p:txBody>
          <a:bodyPr>
            <a:spAutoFit/>
          </a:bodyPr>
          <a:lstStyle/>
          <a:p>
            <a:pPr algn="r">
              <a:spcAft>
                <a:spcPts val="1000"/>
              </a:spcAft>
              <a:defRPr/>
            </a:pPr>
            <a:r>
              <a:rPr lang="en-GB" sz="1600" dirty="0">
                <a:solidFill>
                  <a:schemeClr val="bg2"/>
                </a:solidFill>
                <a:latin typeface="+mj-lt"/>
              </a:rPr>
              <a:t>40</a:t>
            </a:r>
          </a:p>
          <a:p>
            <a:pPr algn="r">
              <a:spcAft>
                <a:spcPts val="1000"/>
              </a:spcAft>
              <a:defRPr/>
            </a:pPr>
            <a:r>
              <a:rPr lang="en-GB" sz="1600" dirty="0">
                <a:solidFill>
                  <a:schemeClr val="bg2"/>
                </a:solidFill>
                <a:latin typeface="+mj-lt"/>
              </a:rPr>
              <a:t>30</a:t>
            </a:r>
          </a:p>
          <a:p>
            <a:pPr algn="r">
              <a:spcAft>
                <a:spcPts val="1000"/>
              </a:spcAft>
              <a:defRPr/>
            </a:pPr>
            <a:r>
              <a:rPr lang="en-GB" sz="1600" dirty="0">
                <a:solidFill>
                  <a:schemeClr val="bg2"/>
                </a:solidFill>
                <a:latin typeface="+mj-lt"/>
              </a:rPr>
              <a:t>20</a:t>
            </a:r>
          </a:p>
          <a:p>
            <a:pPr algn="r">
              <a:spcAft>
                <a:spcPts val="1000"/>
              </a:spcAft>
              <a:defRPr/>
            </a:pPr>
            <a:r>
              <a:rPr lang="en-GB" sz="1600" dirty="0">
                <a:solidFill>
                  <a:schemeClr val="bg2"/>
                </a:solidFill>
                <a:latin typeface="+mj-lt"/>
              </a:rPr>
              <a:t>10</a:t>
            </a:r>
          </a:p>
          <a:p>
            <a:pPr algn="r">
              <a:spcAft>
                <a:spcPts val="1000"/>
              </a:spcAft>
              <a:defRPr/>
            </a:pPr>
            <a:r>
              <a:rPr lang="en-GB" sz="1600" dirty="0">
                <a:solidFill>
                  <a:schemeClr val="bg2"/>
                </a:solidFill>
                <a:latin typeface="+mj-lt"/>
              </a:rPr>
              <a:t>5</a:t>
            </a:r>
          </a:p>
        </p:txBody>
      </p:sp>
      <p:sp>
        <p:nvSpPr>
          <p:cNvPr id="18" name="TextBox 17"/>
          <p:cNvSpPr txBox="1"/>
          <p:nvPr/>
        </p:nvSpPr>
        <p:spPr>
          <a:xfrm>
            <a:off x="5143500" y="2857500"/>
            <a:ext cx="3571875" cy="830263"/>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GB" sz="1600" dirty="0">
                <a:effectLst>
                  <a:outerShdw blurRad="38100" dist="38100" dir="2700000" algn="tl">
                    <a:srgbClr val="000000">
                      <a:alpha val="43137"/>
                    </a:srgbClr>
                  </a:outerShdw>
                </a:effectLst>
              </a:rPr>
              <a:t>You’ve worked hard and translated your earning power into financial security for yourself and your loved ones.</a:t>
            </a:r>
          </a:p>
        </p:txBody>
      </p:sp>
      <p:sp>
        <p:nvSpPr>
          <p:cNvPr id="19" name="TextBox 18"/>
          <p:cNvSpPr txBox="1"/>
          <p:nvPr/>
        </p:nvSpPr>
        <p:spPr>
          <a:xfrm>
            <a:off x="6929438" y="4076700"/>
            <a:ext cx="1785937" cy="2057400"/>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a:r>
              <a:rPr lang="en-GB" sz="1600">
                <a:solidFill>
                  <a:srgbClr val="FFFFFF"/>
                </a:solidFill>
                <a:cs typeface="Arial" charset="0"/>
              </a:rPr>
              <a:t>Without proper planning, however, a serious accident or illness, or just declining health, could rob you of your financial independence.</a:t>
            </a:r>
          </a:p>
        </p:txBody>
      </p:sp>
      <p:cxnSp>
        <p:nvCxnSpPr>
          <p:cNvPr id="22" name="Elbow Connector 21"/>
          <p:cNvCxnSpPr/>
          <p:nvPr/>
        </p:nvCxnSpPr>
        <p:spPr>
          <a:xfrm flipV="1">
            <a:off x="4357688" y="3221038"/>
            <a:ext cx="642937" cy="350837"/>
          </a:xfrm>
          <a:prstGeom prst="bentConnector3">
            <a:avLst>
              <a:gd name="adj1" fmla="val -945"/>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00063" y="1714500"/>
            <a:ext cx="4357687" cy="1077913"/>
          </a:xfrm>
          <a:prstGeom prst="rect">
            <a:avLst/>
          </a:prstGeom>
          <a:noFill/>
          <a:effectLst/>
        </p:spPr>
        <p:style>
          <a:lnRef idx="1">
            <a:schemeClr val="accent3"/>
          </a:lnRef>
          <a:fillRef idx="3">
            <a:schemeClr val="accent3"/>
          </a:fillRef>
          <a:effectRef idx="2">
            <a:schemeClr val="accent3"/>
          </a:effectRef>
          <a:fontRef idx="minor">
            <a:schemeClr val="lt1"/>
          </a:fontRef>
        </p:style>
        <p:txBody>
          <a:bodyPr>
            <a:spAutoFit/>
          </a:bodyPr>
          <a:lstStyle/>
          <a:p>
            <a:pPr algn="just" fontAlgn="auto">
              <a:spcBef>
                <a:spcPts val="0"/>
              </a:spcBef>
              <a:spcAft>
                <a:spcPts val="0"/>
              </a:spcAft>
              <a:defRPr/>
            </a:pPr>
            <a:r>
              <a:rPr lang="en-GB" sz="1600" dirty="0">
                <a:solidFill>
                  <a:schemeClr val="bg1"/>
                </a:solidFill>
              </a:rPr>
              <a:t>Few people realize that a 30-year-old couple will earn 3.5 million dollars by age 65 if their total family income averages $100,000 for their entire careers, without any raises.</a:t>
            </a:r>
          </a:p>
        </p:txBody>
      </p:sp>
      <p:sp>
        <p:nvSpPr>
          <p:cNvPr id="49" name="TextBox 48"/>
          <p:cNvSpPr txBox="1"/>
          <p:nvPr/>
        </p:nvSpPr>
        <p:spPr>
          <a:xfrm>
            <a:off x="5984875" y="1819275"/>
            <a:ext cx="1182688" cy="307975"/>
          </a:xfrm>
          <a:prstGeom prst="rect">
            <a:avLst/>
          </a:prstGeom>
          <a:noFill/>
        </p:spPr>
        <p:txBody>
          <a:bodyPr wrap="none">
            <a:spAutoFit/>
          </a:bodyPr>
          <a:lstStyle/>
          <a:p>
            <a:pPr algn="r">
              <a:defRPr/>
            </a:pPr>
            <a:r>
              <a:rPr lang="en-GB" sz="1400" dirty="0">
                <a:solidFill>
                  <a:schemeClr val="bg1"/>
                </a:solidFill>
                <a:effectLst>
                  <a:outerShdw blurRad="38100" dist="38100" dir="2700000" algn="tl">
                    <a:srgbClr val="000000">
                      <a:alpha val="43137"/>
                    </a:srgbClr>
                  </a:outerShdw>
                </a:effectLst>
              </a:rPr>
              <a:t>Your Income</a:t>
            </a:r>
          </a:p>
        </p:txBody>
      </p:sp>
      <p:sp>
        <p:nvSpPr>
          <p:cNvPr id="50" name="TextBox 49"/>
          <p:cNvSpPr txBox="1"/>
          <p:nvPr/>
        </p:nvSpPr>
        <p:spPr>
          <a:xfrm>
            <a:off x="7265988" y="2192338"/>
            <a:ext cx="1555750" cy="307975"/>
          </a:xfrm>
          <a:prstGeom prst="rect">
            <a:avLst/>
          </a:prstGeom>
          <a:noFill/>
        </p:spPr>
        <p:txBody>
          <a:bodyPr wrap="none">
            <a:spAutoFit/>
          </a:bodyPr>
          <a:lstStyle/>
          <a:p>
            <a:pPr>
              <a:defRPr/>
            </a:pPr>
            <a:r>
              <a:rPr lang="en-GB" sz="1400" dirty="0">
                <a:solidFill>
                  <a:schemeClr val="bg1"/>
                </a:solidFill>
                <a:effectLst>
                  <a:outerShdw blurRad="38100" dist="38100" dir="2700000" algn="tl">
                    <a:srgbClr val="000000">
                      <a:alpha val="43137"/>
                    </a:srgbClr>
                  </a:outerShdw>
                </a:effectLst>
              </a:rPr>
              <a:t>Spouse’s Income</a:t>
            </a:r>
          </a:p>
        </p:txBody>
      </p:sp>
      <p:sp>
        <p:nvSpPr>
          <p:cNvPr id="51" name="TextBox 50"/>
          <p:cNvSpPr txBox="1"/>
          <p:nvPr/>
        </p:nvSpPr>
        <p:spPr>
          <a:xfrm>
            <a:off x="7265988" y="1819275"/>
            <a:ext cx="1268412" cy="307975"/>
          </a:xfrm>
          <a:prstGeom prst="rect">
            <a:avLst/>
          </a:prstGeom>
          <a:noFill/>
        </p:spPr>
        <p:txBody>
          <a:bodyPr wrap="none">
            <a:spAutoFit/>
          </a:bodyPr>
          <a:lstStyle/>
          <a:p>
            <a:pPr>
              <a:defRPr/>
            </a:pPr>
            <a:r>
              <a:rPr lang="en-GB" sz="1400" dirty="0">
                <a:solidFill>
                  <a:schemeClr val="bg1"/>
                </a:solidFill>
                <a:effectLst>
                  <a:outerShdw blurRad="38100" dist="38100" dir="2700000" algn="tl">
                    <a:srgbClr val="000000">
                      <a:alpha val="43137"/>
                    </a:srgbClr>
                  </a:outerShdw>
                </a:effectLst>
              </a:rPr>
              <a:t>Other Income</a:t>
            </a:r>
          </a:p>
        </p:txBody>
      </p:sp>
      <p:sp>
        <p:nvSpPr>
          <p:cNvPr id="52" name="TextBox 51"/>
          <p:cNvSpPr txBox="1"/>
          <p:nvPr/>
        </p:nvSpPr>
        <p:spPr>
          <a:xfrm>
            <a:off x="5472113" y="2192338"/>
            <a:ext cx="1695450" cy="307975"/>
          </a:xfrm>
          <a:prstGeom prst="rect">
            <a:avLst/>
          </a:prstGeom>
          <a:noFill/>
        </p:spPr>
        <p:txBody>
          <a:bodyPr wrap="none">
            <a:spAutoFit/>
          </a:bodyPr>
          <a:lstStyle/>
          <a:p>
            <a:pPr algn="r">
              <a:defRPr/>
            </a:pPr>
            <a:r>
              <a:rPr lang="en-GB" sz="1400" dirty="0">
                <a:solidFill>
                  <a:schemeClr val="bg1"/>
                </a:solidFill>
                <a:effectLst>
                  <a:outerShdw blurRad="38100" dist="38100" dir="2700000" algn="tl">
                    <a:srgbClr val="000000">
                      <a:alpha val="43137"/>
                    </a:srgbClr>
                  </a:outerShdw>
                </a:effectLst>
              </a:rPr>
              <a:t>Investment Income</a:t>
            </a:r>
          </a:p>
        </p:txBody>
      </p:sp>
      <p:cxnSp>
        <p:nvCxnSpPr>
          <p:cNvPr id="53" name="Elbow Connector 52"/>
          <p:cNvCxnSpPr>
            <a:stCxn id="2" idx="1"/>
            <a:endCxn id="23" idx="1"/>
          </p:cNvCxnSpPr>
          <p:nvPr/>
        </p:nvCxnSpPr>
        <p:spPr>
          <a:xfrm rot="10800000" flipH="1" flipV="1">
            <a:off x="457200" y="571500"/>
            <a:ext cx="971550" cy="722313"/>
          </a:xfrm>
          <a:prstGeom prst="bentConnector3">
            <a:avLst>
              <a:gd name="adj1" fmla="val -23530"/>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a:spLocks noChangeArrowheads="1"/>
          </p:cNvSpPr>
          <p:nvPr/>
        </p:nvSpPr>
        <p:spPr bwMode="auto">
          <a:xfrm rot="5400000">
            <a:off x="7679532" y="3752056"/>
            <a:ext cx="290512" cy="219075"/>
          </a:xfrm>
          <a:prstGeom prst="rightArrow">
            <a:avLst>
              <a:gd name="adj1" fmla="val 50000"/>
              <a:gd name="adj2" fmla="val 49998"/>
            </a:avLst>
          </a:prstGeom>
          <a:gradFill rotWithShape="1">
            <a:gsLst>
              <a:gs pos="0">
                <a:srgbClr val="769535"/>
              </a:gs>
              <a:gs pos="80000">
                <a:srgbClr val="9BC348"/>
              </a:gs>
              <a:gs pos="100000">
                <a:srgbClr val="9CC746"/>
              </a:gs>
            </a:gsLst>
            <a:lin ang="16200000"/>
          </a:gradFill>
          <a:ln w="9525" algn="ctr">
            <a:solidFill>
              <a:srgbClr val="98B954"/>
            </a:solidFill>
            <a:miter lim="800000"/>
            <a:headEnd/>
            <a:tailEnd/>
          </a:ln>
          <a:effectLst>
            <a:outerShdw dist="23000" dir="5400000" rotWithShape="0">
              <a:srgbClr val="000000">
                <a:alpha val="34999"/>
              </a:srgbClr>
            </a:outerShdw>
          </a:effectLst>
        </p:spPr>
        <p:txBody>
          <a:bodyPr rot="10800000" vert="eaVert" anchor="ctr"/>
          <a:lstStyle/>
          <a:p>
            <a:pPr algn="ctr">
              <a:defRPr/>
            </a:pPr>
            <a:endParaRPr lang="en-GB">
              <a:solidFill>
                <a:schemeClr val="lt1"/>
              </a:solidFill>
              <a:latin typeface="+mn-lt"/>
              <a:cs typeface="+mn-cs"/>
            </a:endParaRPr>
          </a:p>
        </p:txBody>
      </p:sp>
      <p:sp>
        <p:nvSpPr>
          <p:cNvPr id="23" name="TextBox 5"/>
          <p:cNvSpPr txBox="1">
            <a:spLocks noChangeArrowheads="1"/>
          </p:cNvSpPr>
          <p:nvPr/>
        </p:nvSpPr>
        <p:spPr bwMode="auto">
          <a:xfrm>
            <a:off x="1428750" y="1071563"/>
            <a:ext cx="7358063" cy="446087"/>
          </a:xfrm>
          <a:prstGeom prst="rect">
            <a:avLst/>
          </a:prstGeom>
          <a:noFill/>
          <a:ln w="9525">
            <a:noFill/>
            <a:miter lim="800000"/>
            <a:headEnd/>
            <a:tailEnd/>
          </a:ln>
        </p:spPr>
        <p:txBody>
          <a:bodyPr>
            <a:spAutoFit/>
          </a:bodyPr>
          <a:lstStyle/>
          <a:p>
            <a:pPr>
              <a:defRPr/>
            </a:pPr>
            <a:r>
              <a:rPr lang="en-GB" sz="2300" b="1" dirty="0">
                <a:solidFill>
                  <a:srgbClr val="FFC000"/>
                </a:solidFill>
                <a:effectLst>
                  <a:outerShdw blurRad="38100" dist="38100" dir="2700000" algn="tl">
                    <a:srgbClr val="000000">
                      <a:alpha val="43137"/>
                    </a:srgbClr>
                  </a:outerShdw>
                </a:effectLst>
                <a:latin typeface="Calibri" pitchFamily="34" charset="0"/>
              </a:rPr>
              <a:t>Your ability to earn an income</a:t>
            </a:r>
            <a:r>
              <a:rPr lang="en-GB" sz="2300" b="1" dirty="0">
                <a:solidFill>
                  <a:schemeClr val="bg2"/>
                </a:solidFill>
                <a:effectLst>
                  <a:outerShdw blurRad="38100" dist="38100" dir="2700000" algn="tl">
                    <a:srgbClr val="000000">
                      <a:alpha val="43137"/>
                    </a:srgbClr>
                  </a:outerShdw>
                </a:effectLst>
                <a:latin typeface="Calibri" pitchFamily="34" charset="0"/>
              </a:rPr>
              <a:t> is your most valuable asset.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Did You Know</a:t>
            </a:r>
          </a:p>
        </p:txBody>
      </p:sp>
      <p:sp>
        <p:nvSpPr>
          <p:cNvPr id="3" name="Slide Number Placeholder 2"/>
          <p:cNvSpPr>
            <a:spLocks noGrp="1"/>
          </p:cNvSpPr>
          <p:nvPr>
            <p:ph type="sldNum" sz="quarter" idx="12"/>
          </p:nvPr>
        </p:nvSpPr>
        <p:spPr/>
        <p:txBody>
          <a:bodyPr/>
          <a:lstStyle/>
          <a:p>
            <a:pPr>
              <a:defRPr/>
            </a:pPr>
            <a:fld id="{2CBF3157-FFD0-4CBB-BA1B-F69A5851E7D2}" type="slidenum">
              <a:rPr lang="en-GB"/>
              <a:pPr>
                <a:defRPr/>
              </a:pPr>
              <a:t>3</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35" name="Right Arrow 34"/>
          <p:cNvSpPr/>
          <p:nvPr/>
        </p:nvSpPr>
        <p:spPr>
          <a:xfrm>
            <a:off x="571500" y="1556792"/>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36" name="Right Arrow 35"/>
          <p:cNvSpPr/>
          <p:nvPr/>
        </p:nvSpPr>
        <p:spPr>
          <a:xfrm>
            <a:off x="571500" y="2804453"/>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37" name="Right Arrow 36"/>
          <p:cNvSpPr/>
          <p:nvPr/>
        </p:nvSpPr>
        <p:spPr>
          <a:xfrm>
            <a:off x="571500" y="3447207"/>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38" name="Right Arrow 37"/>
          <p:cNvSpPr/>
          <p:nvPr/>
        </p:nvSpPr>
        <p:spPr>
          <a:xfrm>
            <a:off x="571500" y="4161582"/>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39" name="Right Arrow 38"/>
          <p:cNvSpPr/>
          <p:nvPr/>
        </p:nvSpPr>
        <p:spPr>
          <a:xfrm>
            <a:off x="571500" y="4590207"/>
            <a:ext cx="214313"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9" name="TextBox 8"/>
          <p:cNvSpPr txBox="1"/>
          <p:nvPr/>
        </p:nvSpPr>
        <p:spPr>
          <a:xfrm>
            <a:off x="7045325" y="260350"/>
            <a:ext cx="1198563" cy="1092200"/>
          </a:xfrm>
          <a:prstGeom prst="roundRect">
            <a:avLst/>
          </a:prstGeom>
        </p:spPr>
        <p:style>
          <a:lnRef idx="1">
            <a:schemeClr val="accent3"/>
          </a:lnRef>
          <a:fillRef idx="3">
            <a:schemeClr val="accent3"/>
          </a:fillRef>
          <a:effectRef idx="2">
            <a:schemeClr val="accent3"/>
          </a:effectRef>
          <a:fontRef idx="minor">
            <a:schemeClr val="lt1"/>
          </a:fontRef>
        </p:style>
        <p:txBody>
          <a:bodyPr wrap="none" lIns="432000" tIns="144000" rIns="432000" bIns="144000">
            <a:spAutoFit/>
          </a:bodyPr>
          <a:lstStyle/>
          <a:p>
            <a:pPr>
              <a:defRPr/>
            </a:pPr>
            <a:r>
              <a:rPr lang="en-GB" sz="5000" b="1" dirty="0">
                <a:solidFill>
                  <a:schemeClr val="bg1"/>
                </a:solidFill>
                <a:effectLst>
                  <a:outerShdw blurRad="38100" dist="38100" dir="2700000" algn="tl">
                    <a:srgbClr val="000000">
                      <a:alpha val="43137"/>
                    </a:srgbClr>
                  </a:outerShdw>
                </a:effectLst>
              </a:rPr>
              <a:t>?</a:t>
            </a:r>
          </a:p>
        </p:txBody>
      </p:sp>
      <p:sp>
        <p:nvSpPr>
          <p:cNvPr id="23" name="Rectangle 11">
            <a:extLst>
              <a:ext uri="{FF2B5EF4-FFF2-40B4-BE49-F238E27FC236}">
                <a16:creationId xmlns:a16="http://schemas.microsoft.com/office/drawing/2014/main" id="{46DC70FE-095E-4038-ADBD-318886BA9705}"/>
              </a:ext>
            </a:extLst>
          </p:cNvPr>
          <p:cNvSpPr>
            <a:spLocks noChangeArrowheads="1"/>
          </p:cNvSpPr>
          <p:nvPr/>
        </p:nvSpPr>
        <p:spPr bwMode="auto">
          <a:xfrm>
            <a:off x="928688" y="1412776"/>
            <a:ext cx="7572375" cy="1200329"/>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Almost </a:t>
            </a:r>
            <a:r>
              <a:rPr lang="en-GB" dirty="0">
                <a:solidFill>
                  <a:srgbClr val="FFC000"/>
                </a:solidFill>
                <a:latin typeface="Calibri" pitchFamily="34" charset="0"/>
              </a:rPr>
              <a:t>70%</a:t>
            </a:r>
            <a:r>
              <a:rPr lang="en-GB" dirty="0">
                <a:solidFill>
                  <a:schemeClr val="bg1"/>
                </a:solidFill>
                <a:latin typeface="Calibri" pitchFamily="34" charset="0"/>
              </a:rPr>
              <a:t> of people turning age 65 will need long term care services and supports at some point in their lives. </a:t>
            </a:r>
            <a:r>
              <a:rPr lang="en-GB" baseline="30000" dirty="0">
                <a:solidFill>
                  <a:schemeClr val="bg1"/>
                </a:solidFill>
                <a:latin typeface="Calibri" pitchFamily="34" charset="0"/>
              </a:rPr>
              <a:t>1 </a:t>
            </a:r>
            <a:r>
              <a:rPr lang="en-GB" dirty="0">
                <a:solidFill>
                  <a:schemeClr val="bg1"/>
                </a:solidFill>
                <a:latin typeface="Calibri" pitchFamily="34" charset="0"/>
              </a:rPr>
              <a:t> </a:t>
            </a:r>
            <a:r>
              <a:rPr lang="en-GB" dirty="0">
                <a:solidFill>
                  <a:srgbClr val="FFC000"/>
                </a:solidFill>
                <a:latin typeface="Calibri" pitchFamily="34" charset="0"/>
              </a:rPr>
              <a:t>Medicare and most health insurance plans, including Medicare Supplement Insurance (</a:t>
            </a:r>
            <a:r>
              <a:rPr lang="en-GB" dirty="0" err="1">
                <a:solidFill>
                  <a:srgbClr val="FFC000"/>
                </a:solidFill>
                <a:latin typeface="Calibri" pitchFamily="34" charset="0"/>
              </a:rPr>
              <a:t>Medigap</a:t>
            </a:r>
            <a:r>
              <a:rPr lang="en-GB" dirty="0">
                <a:solidFill>
                  <a:srgbClr val="FFC000"/>
                </a:solidFill>
                <a:latin typeface="Calibri" pitchFamily="34" charset="0"/>
              </a:rPr>
              <a:t>) policies, don’t pay for long-term “custodial care.”</a:t>
            </a:r>
            <a:r>
              <a:rPr lang="en-GB" dirty="0">
                <a:solidFill>
                  <a:schemeClr val="bg1"/>
                </a:solidFill>
                <a:latin typeface="Calibri" pitchFamily="34" charset="0"/>
              </a:rPr>
              <a:t> </a:t>
            </a:r>
            <a:r>
              <a:rPr lang="en-GB" baseline="30000" dirty="0">
                <a:solidFill>
                  <a:schemeClr val="bg1"/>
                </a:solidFill>
                <a:latin typeface="Calibri" pitchFamily="34" charset="0"/>
              </a:rPr>
              <a:t>2</a:t>
            </a:r>
            <a:r>
              <a:rPr lang="en-GB" dirty="0">
                <a:solidFill>
                  <a:schemeClr val="bg1"/>
                </a:solidFill>
                <a:latin typeface="Calibri" pitchFamily="34" charset="0"/>
              </a:rPr>
              <a:t> </a:t>
            </a:r>
          </a:p>
        </p:txBody>
      </p:sp>
      <p:sp>
        <p:nvSpPr>
          <p:cNvPr id="25" name="Rectangle 24">
            <a:extLst>
              <a:ext uri="{FF2B5EF4-FFF2-40B4-BE49-F238E27FC236}">
                <a16:creationId xmlns:a16="http://schemas.microsoft.com/office/drawing/2014/main" id="{E7BB1861-E203-4527-831A-353CAEDE8890}"/>
              </a:ext>
            </a:extLst>
          </p:cNvPr>
          <p:cNvSpPr/>
          <p:nvPr/>
        </p:nvSpPr>
        <p:spPr>
          <a:xfrm>
            <a:off x="428625" y="5406315"/>
            <a:ext cx="8215313" cy="1015663"/>
          </a:xfrm>
          <a:prstGeom prst="rect">
            <a:avLst/>
          </a:prstGeom>
        </p:spPr>
        <p:txBody>
          <a:bodyPr>
            <a:spAutoFit/>
          </a:bodyPr>
          <a:lstStyle/>
          <a:p>
            <a:pPr algn="just" fontAlgn="auto">
              <a:spcBef>
                <a:spcPts val="0"/>
              </a:spcBef>
              <a:spcAft>
                <a:spcPts val="0"/>
              </a:spcAft>
              <a:defRPr/>
            </a:pPr>
            <a:r>
              <a:rPr lang="en-GB" sz="1200" baseline="30000" dirty="0">
                <a:solidFill>
                  <a:schemeClr val="bg2">
                    <a:lumMod val="75000"/>
                  </a:schemeClr>
                </a:solidFill>
                <a:latin typeface="+mn-lt"/>
                <a:cs typeface="+mn-cs"/>
              </a:rPr>
              <a:t>1</a:t>
            </a:r>
            <a:r>
              <a:rPr lang="en-GB" sz="1200" dirty="0">
                <a:solidFill>
                  <a:schemeClr val="bg2">
                    <a:lumMod val="75000"/>
                  </a:schemeClr>
                </a:solidFill>
                <a:latin typeface="+mn-lt"/>
                <a:cs typeface="+mn-cs"/>
              </a:rPr>
              <a:t> Source: LongTermCare.gov, February 2020</a:t>
            </a:r>
          </a:p>
          <a:p>
            <a:pPr algn="just" fontAlgn="auto">
              <a:spcBef>
                <a:spcPts val="0"/>
              </a:spcBef>
              <a:spcAft>
                <a:spcPts val="0"/>
              </a:spcAft>
              <a:defRPr/>
            </a:pPr>
            <a:r>
              <a:rPr lang="en-GB" sz="1200" baseline="30000" dirty="0">
                <a:solidFill>
                  <a:schemeClr val="bg2">
                    <a:lumMod val="75000"/>
                  </a:schemeClr>
                </a:solidFill>
              </a:rPr>
              <a:t>2 </a:t>
            </a:r>
            <a:r>
              <a:rPr lang="en-GB" sz="1200" dirty="0">
                <a:solidFill>
                  <a:schemeClr val="bg2">
                    <a:lumMod val="75000"/>
                  </a:schemeClr>
                </a:solidFill>
                <a:latin typeface="+mn-lt"/>
                <a:cs typeface="+mn-cs"/>
              </a:rPr>
              <a:t>Source:  2023 Medicare &amp; You, </a:t>
            </a:r>
            <a:r>
              <a:rPr lang="en-GB" sz="1200" dirty="0" err="1">
                <a:solidFill>
                  <a:schemeClr val="bg2">
                    <a:lumMod val="75000"/>
                  </a:schemeClr>
                </a:solidFill>
                <a:latin typeface="+mn-lt"/>
                <a:cs typeface="+mn-cs"/>
              </a:rPr>
              <a:t>Centers</a:t>
            </a:r>
            <a:r>
              <a:rPr lang="en-GB" sz="1200" dirty="0">
                <a:solidFill>
                  <a:schemeClr val="bg2">
                    <a:lumMod val="75000"/>
                  </a:schemeClr>
                </a:solidFill>
                <a:latin typeface="+mn-lt"/>
                <a:cs typeface="+mn-cs"/>
              </a:rPr>
              <a:t> for Medicare &amp; Medicaid Services</a:t>
            </a:r>
          </a:p>
          <a:p>
            <a:pPr algn="just" fontAlgn="auto">
              <a:spcBef>
                <a:spcPts val="0"/>
              </a:spcBef>
              <a:spcAft>
                <a:spcPts val="0"/>
              </a:spcAft>
              <a:defRPr/>
            </a:pPr>
            <a:r>
              <a:rPr lang="en-GB" sz="1200" baseline="30000" dirty="0">
                <a:solidFill>
                  <a:schemeClr val="bg2">
                    <a:lumMod val="75000"/>
                  </a:schemeClr>
                </a:solidFill>
                <a:latin typeface="+mn-lt"/>
                <a:cs typeface="+mn-cs"/>
              </a:rPr>
              <a:t>3</a:t>
            </a:r>
            <a:r>
              <a:rPr lang="en-GB" sz="1200" dirty="0">
                <a:solidFill>
                  <a:schemeClr val="bg2">
                    <a:lumMod val="75000"/>
                  </a:schemeClr>
                </a:solidFill>
                <a:latin typeface="+mn-lt"/>
                <a:cs typeface="+mn-cs"/>
              </a:rPr>
              <a:t> Source: Long-Term Care Services in the United States, </a:t>
            </a:r>
            <a:r>
              <a:rPr lang="en-GB" sz="1200" dirty="0" err="1">
                <a:solidFill>
                  <a:schemeClr val="bg2">
                    <a:lumMod val="75000"/>
                  </a:schemeClr>
                </a:solidFill>
                <a:latin typeface="+mn-lt"/>
                <a:cs typeface="+mn-cs"/>
              </a:rPr>
              <a:t>Frbruary</a:t>
            </a:r>
            <a:r>
              <a:rPr lang="en-GB" sz="1200" dirty="0">
                <a:solidFill>
                  <a:schemeClr val="bg2">
                    <a:lumMod val="75000"/>
                  </a:schemeClr>
                </a:solidFill>
                <a:latin typeface="+mn-lt"/>
                <a:cs typeface="+mn-cs"/>
              </a:rPr>
              <a:t> 2016, National </a:t>
            </a:r>
            <a:r>
              <a:rPr lang="en-GB" sz="1200" dirty="0" err="1">
                <a:solidFill>
                  <a:schemeClr val="bg2">
                    <a:lumMod val="75000"/>
                  </a:schemeClr>
                </a:solidFill>
                <a:latin typeface="+mn-lt"/>
                <a:cs typeface="+mn-cs"/>
              </a:rPr>
              <a:t>Center</a:t>
            </a:r>
            <a:r>
              <a:rPr lang="en-GB" sz="1200" dirty="0">
                <a:solidFill>
                  <a:schemeClr val="bg2">
                    <a:lumMod val="75000"/>
                  </a:schemeClr>
                </a:solidFill>
                <a:latin typeface="+mn-lt"/>
                <a:cs typeface="+mn-cs"/>
              </a:rPr>
              <a:t> for Health Statistics</a:t>
            </a:r>
          </a:p>
          <a:p>
            <a:pPr algn="just" fontAlgn="auto">
              <a:spcBef>
                <a:spcPts val="0"/>
              </a:spcBef>
              <a:spcAft>
                <a:spcPts val="0"/>
              </a:spcAft>
              <a:defRPr/>
            </a:pPr>
            <a:r>
              <a:rPr lang="en-GB" sz="1200" baseline="30000" dirty="0">
                <a:solidFill>
                  <a:schemeClr val="bg2">
                    <a:lumMod val="75000"/>
                  </a:schemeClr>
                </a:solidFill>
                <a:latin typeface="+mn-lt"/>
                <a:cs typeface="+mn-cs"/>
              </a:rPr>
              <a:t>4</a:t>
            </a:r>
            <a:r>
              <a:rPr lang="en-GB" sz="1200" dirty="0">
                <a:solidFill>
                  <a:schemeClr val="bg2">
                    <a:lumMod val="75000"/>
                  </a:schemeClr>
                </a:solidFill>
                <a:latin typeface="+mn-lt"/>
                <a:cs typeface="+mn-cs"/>
              </a:rPr>
              <a:t> Source:  Genworth 2021 Cost of Care Survey</a:t>
            </a:r>
          </a:p>
          <a:p>
            <a:pPr algn="just" fontAlgn="auto">
              <a:spcBef>
                <a:spcPts val="0"/>
              </a:spcBef>
              <a:spcAft>
                <a:spcPts val="0"/>
              </a:spcAft>
              <a:defRPr/>
            </a:pPr>
            <a:r>
              <a:rPr lang="en-GB" sz="1200" baseline="30000" dirty="0">
                <a:solidFill>
                  <a:schemeClr val="bg2">
                    <a:lumMod val="75000"/>
                  </a:schemeClr>
                </a:solidFill>
              </a:rPr>
              <a:t>5</a:t>
            </a:r>
            <a:r>
              <a:rPr lang="en-GB" sz="1200" dirty="0">
                <a:solidFill>
                  <a:schemeClr val="bg2">
                    <a:lumMod val="75000"/>
                  </a:schemeClr>
                </a:solidFill>
              </a:rPr>
              <a:t> </a:t>
            </a:r>
            <a:r>
              <a:rPr lang="en-GB" sz="1200" dirty="0">
                <a:solidFill>
                  <a:schemeClr val="bg2">
                    <a:lumMod val="75000"/>
                  </a:schemeClr>
                </a:solidFill>
                <a:latin typeface="+mn-lt"/>
              </a:rPr>
              <a:t>Source</a:t>
            </a:r>
            <a:r>
              <a:rPr lang="en-GB" sz="1000" dirty="0">
                <a:solidFill>
                  <a:schemeClr val="bg2">
                    <a:lumMod val="75000"/>
                  </a:schemeClr>
                </a:solidFill>
              </a:rPr>
              <a:t> </a:t>
            </a:r>
            <a:r>
              <a:rPr lang="en-GB" sz="1200" dirty="0">
                <a:solidFill>
                  <a:schemeClr val="bg2">
                    <a:lumMod val="75000"/>
                  </a:schemeClr>
                </a:solidFill>
                <a:latin typeface="+mn-lt"/>
                <a:cs typeface="+mn-cs"/>
              </a:rPr>
              <a:t>: </a:t>
            </a:r>
            <a:r>
              <a:rPr lang="en-GB" sz="1200" dirty="0" err="1">
                <a:solidFill>
                  <a:schemeClr val="bg2">
                    <a:lumMod val="75000"/>
                  </a:schemeClr>
                </a:solidFill>
                <a:latin typeface="+mn-lt"/>
                <a:cs typeface="+mn-cs"/>
              </a:rPr>
              <a:t>Centers</a:t>
            </a:r>
            <a:r>
              <a:rPr lang="en-GB" sz="1200" dirty="0">
                <a:solidFill>
                  <a:schemeClr val="bg2">
                    <a:lumMod val="75000"/>
                  </a:schemeClr>
                </a:solidFill>
                <a:latin typeface="+mn-lt"/>
                <a:cs typeface="+mn-cs"/>
              </a:rPr>
              <a:t> for Disease Control and Prevention, Nursing Home Care </a:t>
            </a:r>
            <a:r>
              <a:rPr lang="en-GB" sz="1200" dirty="0" err="1">
                <a:solidFill>
                  <a:schemeClr val="bg2">
                    <a:lumMod val="75000"/>
                  </a:schemeClr>
                </a:solidFill>
                <a:latin typeface="+mn-lt"/>
                <a:cs typeface="+mn-cs"/>
              </a:rPr>
              <a:t>FastStats</a:t>
            </a:r>
            <a:r>
              <a:rPr lang="en-GB" sz="1200" dirty="0">
                <a:solidFill>
                  <a:schemeClr val="bg2">
                    <a:lumMod val="75000"/>
                  </a:schemeClr>
                </a:solidFill>
                <a:latin typeface="+mn-lt"/>
                <a:cs typeface="+mn-cs"/>
              </a:rPr>
              <a:t>, last reviewed March 2021</a:t>
            </a:r>
          </a:p>
        </p:txBody>
      </p:sp>
      <p:sp>
        <p:nvSpPr>
          <p:cNvPr id="26" name="Rectangle 48">
            <a:extLst>
              <a:ext uri="{FF2B5EF4-FFF2-40B4-BE49-F238E27FC236}">
                <a16:creationId xmlns:a16="http://schemas.microsoft.com/office/drawing/2014/main" id="{EE7F53F0-1767-4158-9209-96E3A1E6AE54}"/>
              </a:ext>
            </a:extLst>
          </p:cNvPr>
          <p:cNvSpPr>
            <a:spLocks noChangeArrowheads="1"/>
          </p:cNvSpPr>
          <p:nvPr/>
        </p:nvSpPr>
        <p:spPr bwMode="auto">
          <a:xfrm>
            <a:off x="928688" y="2650058"/>
            <a:ext cx="7572375" cy="646331"/>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About </a:t>
            </a:r>
            <a:r>
              <a:rPr lang="en-GB" dirty="0">
                <a:solidFill>
                  <a:srgbClr val="FFC000"/>
                </a:solidFill>
                <a:latin typeface="Calibri" pitchFamily="34" charset="0"/>
              </a:rPr>
              <a:t>67% </a:t>
            </a:r>
            <a:r>
              <a:rPr lang="en-GB" dirty="0">
                <a:solidFill>
                  <a:schemeClr val="bg1"/>
                </a:solidFill>
                <a:latin typeface="Calibri" pitchFamily="34" charset="0"/>
              </a:rPr>
              <a:t>of nursing home residents and </a:t>
            </a:r>
            <a:r>
              <a:rPr lang="en-GB" dirty="0">
                <a:solidFill>
                  <a:srgbClr val="FFC000"/>
                </a:solidFill>
                <a:latin typeface="Calibri" pitchFamily="34" charset="0"/>
              </a:rPr>
              <a:t>70%</a:t>
            </a:r>
            <a:r>
              <a:rPr lang="en-GB" dirty="0">
                <a:solidFill>
                  <a:schemeClr val="bg1"/>
                </a:solidFill>
                <a:latin typeface="Calibri" pitchFamily="34" charset="0"/>
              </a:rPr>
              <a:t> of assisted living residents are women. </a:t>
            </a:r>
            <a:r>
              <a:rPr lang="en-GB" baseline="30000" dirty="0">
                <a:solidFill>
                  <a:schemeClr val="bg1"/>
                </a:solidFill>
                <a:latin typeface="Calibri" pitchFamily="34" charset="0"/>
              </a:rPr>
              <a:t>3</a:t>
            </a:r>
            <a:r>
              <a:rPr lang="en-GB" dirty="0">
                <a:solidFill>
                  <a:schemeClr val="bg1"/>
                </a:solidFill>
                <a:latin typeface="Calibri" pitchFamily="34" charset="0"/>
              </a:rPr>
              <a:t> </a:t>
            </a:r>
          </a:p>
        </p:txBody>
      </p:sp>
      <p:sp>
        <p:nvSpPr>
          <p:cNvPr id="27" name="Rectangle 19">
            <a:extLst>
              <a:ext uri="{FF2B5EF4-FFF2-40B4-BE49-F238E27FC236}">
                <a16:creationId xmlns:a16="http://schemas.microsoft.com/office/drawing/2014/main" id="{7B0BB1AC-AF8A-4570-ABCB-DC5600AE00FE}"/>
              </a:ext>
            </a:extLst>
          </p:cNvPr>
          <p:cNvSpPr>
            <a:spLocks noChangeArrowheads="1"/>
          </p:cNvSpPr>
          <p:nvPr/>
        </p:nvSpPr>
        <p:spPr bwMode="auto">
          <a:xfrm>
            <a:off x="928688" y="3306886"/>
            <a:ext cx="7572375" cy="647700"/>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The national median daily rate in 2021 for a private room in a nursing home was </a:t>
            </a:r>
            <a:r>
              <a:rPr lang="en-GB" dirty="0">
                <a:solidFill>
                  <a:srgbClr val="FFC000"/>
                </a:solidFill>
                <a:latin typeface="Calibri" pitchFamily="34" charset="0"/>
              </a:rPr>
              <a:t>$297</a:t>
            </a:r>
            <a:r>
              <a:rPr lang="en-GB" dirty="0">
                <a:solidFill>
                  <a:schemeClr val="bg1"/>
                </a:solidFill>
                <a:latin typeface="Calibri" pitchFamily="34" charset="0"/>
              </a:rPr>
              <a:t>, an increase </a:t>
            </a:r>
            <a:r>
              <a:rPr lang="en-GB">
                <a:solidFill>
                  <a:schemeClr val="bg1"/>
                </a:solidFill>
                <a:latin typeface="Calibri" pitchFamily="34" charset="0"/>
              </a:rPr>
              <a:t>of 2.41</a:t>
            </a:r>
            <a:r>
              <a:rPr lang="en-GB" dirty="0">
                <a:solidFill>
                  <a:schemeClr val="bg1"/>
                </a:solidFill>
                <a:latin typeface="Calibri" pitchFamily="34" charset="0"/>
              </a:rPr>
              <a:t>% from 2020. </a:t>
            </a:r>
            <a:r>
              <a:rPr lang="en-GB" baseline="30000" dirty="0">
                <a:solidFill>
                  <a:schemeClr val="bg1"/>
                </a:solidFill>
                <a:latin typeface="Calibri" pitchFamily="34" charset="0"/>
              </a:rPr>
              <a:t>4</a:t>
            </a:r>
            <a:r>
              <a:rPr lang="en-GB" dirty="0">
                <a:solidFill>
                  <a:schemeClr val="bg1"/>
                </a:solidFill>
                <a:latin typeface="Calibri" pitchFamily="34" charset="0"/>
              </a:rPr>
              <a:t> </a:t>
            </a:r>
          </a:p>
        </p:txBody>
      </p:sp>
      <p:sp>
        <p:nvSpPr>
          <p:cNvPr id="28" name="Rectangle 20">
            <a:extLst>
              <a:ext uri="{FF2B5EF4-FFF2-40B4-BE49-F238E27FC236}">
                <a16:creationId xmlns:a16="http://schemas.microsoft.com/office/drawing/2014/main" id="{D1D5528A-F07C-4E23-BE09-75E88E4AEC9F}"/>
              </a:ext>
            </a:extLst>
          </p:cNvPr>
          <p:cNvSpPr>
            <a:spLocks noChangeArrowheads="1"/>
          </p:cNvSpPr>
          <p:nvPr/>
        </p:nvSpPr>
        <p:spPr bwMode="auto">
          <a:xfrm>
            <a:off x="928688" y="4021261"/>
            <a:ext cx="7572375" cy="369888"/>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The average length of a nursing home stay is </a:t>
            </a:r>
            <a:r>
              <a:rPr lang="en-GB" dirty="0">
                <a:solidFill>
                  <a:srgbClr val="FFC000"/>
                </a:solidFill>
                <a:latin typeface="Calibri" pitchFamily="34" charset="0"/>
              </a:rPr>
              <a:t>835 days</a:t>
            </a:r>
            <a:r>
              <a:rPr lang="en-GB" dirty="0">
                <a:solidFill>
                  <a:schemeClr val="bg1"/>
                </a:solidFill>
                <a:latin typeface="Calibri" pitchFamily="34" charset="0"/>
              </a:rPr>
              <a:t>…more than 2 years. </a:t>
            </a:r>
            <a:r>
              <a:rPr lang="en-GB" baseline="30000" dirty="0">
                <a:solidFill>
                  <a:schemeClr val="bg1"/>
                </a:solidFill>
                <a:latin typeface="Calibri" pitchFamily="34" charset="0"/>
              </a:rPr>
              <a:t>5</a:t>
            </a:r>
            <a:r>
              <a:rPr lang="en-GB" dirty="0">
                <a:solidFill>
                  <a:schemeClr val="bg1"/>
                </a:solidFill>
                <a:latin typeface="Calibri" pitchFamily="34" charset="0"/>
              </a:rPr>
              <a:t> </a:t>
            </a:r>
          </a:p>
        </p:txBody>
      </p:sp>
      <p:sp>
        <p:nvSpPr>
          <p:cNvPr id="29" name="Rectangle 21">
            <a:extLst>
              <a:ext uri="{FF2B5EF4-FFF2-40B4-BE49-F238E27FC236}">
                <a16:creationId xmlns:a16="http://schemas.microsoft.com/office/drawing/2014/main" id="{11222AB4-EB3F-4167-9ADB-ECBB3EFEC396}"/>
              </a:ext>
            </a:extLst>
          </p:cNvPr>
          <p:cNvSpPr>
            <a:spLocks noChangeArrowheads="1"/>
          </p:cNvSpPr>
          <p:nvPr/>
        </p:nvSpPr>
        <p:spPr bwMode="auto">
          <a:xfrm>
            <a:off x="928688" y="4449886"/>
            <a:ext cx="7572375" cy="923330"/>
          </a:xfrm>
          <a:prstGeom prst="rect">
            <a:avLst/>
          </a:prstGeom>
          <a:noFill/>
          <a:ln w="9525">
            <a:noFill/>
            <a:miter lim="800000"/>
            <a:headEnd/>
            <a:tailEnd/>
          </a:ln>
        </p:spPr>
        <p:txBody>
          <a:bodyPr>
            <a:spAutoFit/>
          </a:bodyPr>
          <a:lstStyle/>
          <a:p>
            <a:pPr algn="just">
              <a:buSzPct val="60000"/>
            </a:pPr>
            <a:r>
              <a:rPr lang="en-GB" dirty="0">
                <a:solidFill>
                  <a:schemeClr val="bg1"/>
                </a:solidFill>
                <a:latin typeface="Calibri" pitchFamily="34" charset="0"/>
              </a:rPr>
              <a:t>At a median daily rate of $297, </a:t>
            </a:r>
            <a:r>
              <a:rPr lang="en-GB" dirty="0">
                <a:solidFill>
                  <a:srgbClr val="FFC000"/>
                </a:solidFill>
                <a:latin typeface="Calibri" pitchFamily="34" charset="0"/>
              </a:rPr>
              <a:t>an average nursing home stay of 835 days currently costs almost $248,000</a:t>
            </a:r>
            <a:r>
              <a:rPr lang="en-GB" dirty="0">
                <a:solidFill>
                  <a:schemeClr val="bg1"/>
                </a:solidFill>
                <a:latin typeface="Calibri" pitchFamily="34" charset="0"/>
              </a:rPr>
              <a:t>, making it virtually unaffordable for many Americans.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Separating FICTION from FACT</a:t>
            </a:r>
          </a:p>
        </p:txBody>
      </p:sp>
      <p:sp>
        <p:nvSpPr>
          <p:cNvPr id="3" name="Slide Number Placeholder 2"/>
          <p:cNvSpPr>
            <a:spLocks noGrp="1"/>
          </p:cNvSpPr>
          <p:nvPr>
            <p:ph type="sldNum" sz="quarter" idx="12"/>
          </p:nvPr>
        </p:nvSpPr>
        <p:spPr/>
        <p:txBody>
          <a:bodyPr/>
          <a:lstStyle/>
          <a:p>
            <a:pPr>
              <a:defRPr/>
            </a:pPr>
            <a:fld id="{A34900E8-4A3A-4F7E-B974-0E6985357EC8}" type="slidenum">
              <a:rPr lang="en-GB"/>
              <a:pPr>
                <a:defRPr/>
              </a:pPr>
              <a:t>4</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0" name="TextBox 5"/>
          <p:cNvSpPr txBox="1">
            <a:spLocks noChangeArrowheads="1"/>
          </p:cNvSpPr>
          <p:nvPr/>
        </p:nvSpPr>
        <p:spPr bwMode="auto">
          <a:xfrm>
            <a:off x="500063" y="2065338"/>
            <a:ext cx="8072437" cy="1292225"/>
          </a:xfrm>
          <a:prstGeom prst="rect">
            <a:avLst/>
          </a:prstGeom>
          <a:noFill/>
          <a:ln w="9525">
            <a:noFill/>
            <a:miter lim="800000"/>
            <a:headEnd/>
            <a:tailEnd/>
          </a:ln>
        </p:spPr>
        <p:txBody>
          <a:bodyPr>
            <a:spAutoFit/>
          </a:bodyPr>
          <a:lstStyle/>
          <a:p>
            <a:pPr algn="just">
              <a:defRPr/>
            </a:pPr>
            <a:r>
              <a:rPr lang="en-GB" sz="2600">
                <a:solidFill>
                  <a:schemeClr val="bg1"/>
                </a:solidFill>
                <a:effectLst>
                  <a:outerShdw blurRad="38100" dist="38100" dir="2700000" algn="tl">
                    <a:srgbClr val="000000">
                      <a:alpha val="43137"/>
                    </a:srgbClr>
                  </a:outerShdw>
                </a:effectLst>
                <a:latin typeface="Calibri" pitchFamily="34" charset="0"/>
              </a:rPr>
              <a:t>Few people are prepared to handle the financial burden of long-term health care. In fact, many people have a false sense of security when it comes to long-term care.</a:t>
            </a:r>
          </a:p>
        </p:txBody>
      </p:sp>
      <p:sp>
        <p:nvSpPr>
          <p:cNvPr id="11" name="TextBox 10"/>
          <p:cNvSpPr txBox="1"/>
          <p:nvPr/>
        </p:nvSpPr>
        <p:spPr>
          <a:xfrm>
            <a:off x="1222375" y="4071938"/>
            <a:ext cx="2420938" cy="979487"/>
          </a:xfrm>
          <a:prstGeom prst="rect">
            <a:avLst/>
          </a:prstGeom>
        </p:spPr>
        <p:style>
          <a:lnRef idx="1">
            <a:schemeClr val="accent6"/>
          </a:lnRef>
          <a:fillRef idx="3">
            <a:schemeClr val="accent6"/>
          </a:fillRef>
          <a:effectRef idx="2">
            <a:schemeClr val="accent6"/>
          </a:effectRef>
          <a:fontRef idx="minor">
            <a:schemeClr val="lt1"/>
          </a:fontRef>
        </p:style>
        <p:txBody>
          <a:bodyPr wrap="none" lIns="360000" tIns="180000" rIns="360000" bIns="180000">
            <a:spAutoFit/>
          </a:bodyPr>
          <a:lstStyle/>
          <a:p>
            <a:pPr algn="ctr" fontAlgn="auto">
              <a:spcBef>
                <a:spcPts val="0"/>
              </a:spcBef>
              <a:spcAft>
                <a:spcPts val="0"/>
              </a:spcAft>
              <a:defRPr/>
            </a:pPr>
            <a:r>
              <a:rPr lang="en-GB" sz="4000" dirty="0">
                <a:solidFill>
                  <a:schemeClr val="bg1"/>
                </a:solidFill>
                <a:effectLst>
                  <a:outerShdw blurRad="38100" dist="38100" dir="2700000" algn="tl">
                    <a:srgbClr val="000000">
                      <a:alpha val="43137"/>
                    </a:srgbClr>
                  </a:outerShdw>
                </a:effectLst>
              </a:rPr>
              <a:t>FICTION</a:t>
            </a:r>
          </a:p>
        </p:txBody>
      </p:sp>
      <p:sp>
        <p:nvSpPr>
          <p:cNvPr id="12" name="TextBox 11"/>
          <p:cNvSpPr txBox="1"/>
          <p:nvPr/>
        </p:nvSpPr>
        <p:spPr>
          <a:xfrm>
            <a:off x="5962650" y="4071938"/>
            <a:ext cx="1752600" cy="979487"/>
          </a:xfrm>
          <a:prstGeom prst="rect">
            <a:avLst/>
          </a:prstGeom>
        </p:spPr>
        <p:style>
          <a:lnRef idx="1">
            <a:schemeClr val="accent3"/>
          </a:lnRef>
          <a:fillRef idx="3">
            <a:schemeClr val="accent3"/>
          </a:fillRef>
          <a:effectRef idx="2">
            <a:schemeClr val="accent3"/>
          </a:effectRef>
          <a:fontRef idx="minor">
            <a:schemeClr val="lt1"/>
          </a:fontRef>
        </p:style>
        <p:txBody>
          <a:bodyPr wrap="none" lIns="360000" tIns="180000" rIns="360000" bIns="180000">
            <a:spAutoFit/>
          </a:bodyPr>
          <a:lstStyle/>
          <a:p>
            <a:pPr algn="ctr" fontAlgn="auto">
              <a:spcBef>
                <a:spcPts val="0"/>
              </a:spcBef>
              <a:spcAft>
                <a:spcPts val="0"/>
              </a:spcAft>
              <a:defRPr/>
            </a:pPr>
            <a:r>
              <a:rPr lang="en-GB" sz="4000" dirty="0">
                <a:solidFill>
                  <a:schemeClr val="bg1"/>
                </a:solidFill>
                <a:effectLst>
                  <a:outerShdw blurRad="38100" dist="38100" dir="2700000" algn="tl">
                    <a:srgbClr val="000000">
                      <a:alpha val="43137"/>
                    </a:srgbClr>
                  </a:outerShdw>
                </a:effectLst>
              </a:rPr>
              <a:t>FACT</a:t>
            </a:r>
          </a:p>
        </p:txBody>
      </p:sp>
      <p:cxnSp>
        <p:nvCxnSpPr>
          <p:cNvPr id="13" name="Straight Connector 12"/>
          <p:cNvCxnSpPr/>
          <p:nvPr/>
        </p:nvCxnSpPr>
        <p:spPr>
          <a:xfrm>
            <a:off x="4357688" y="4357688"/>
            <a:ext cx="928687" cy="0"/>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357688" y="4643438"/>
            <a:ext cx="928687" cy="0"/>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4286250" y="4071938"/>
            <a:ext cx="1143000" cy="85725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Separating FICTION from FACT</a:t>
            </a:r>
          </a:p>
        </p:txBody>
      </p:sp>
      <p:sp>
        <p:nvSpPr>
          <p:cNvPr id="3" name="Slide Number Placeholder 2"/>
          <p:cNvSpPr>
            <a:spLocks noGrp="1"/>
          </p:cNvSpPr>
          <p:nvPr>
            <p:ph type="sldNum" sz="quarter" idx="12"/>
          </p:nvPr>
        </p:nvSpPr>
        <p:spPr/>
        <p:txBody>
          <a:bodyPr/>
          <a:lstStyle/>
          <a:p>
            <a:pPr>
              <a:defRPr/>
            </a:pPr>
            <a:fld id="{9CB2C49A-8DAB-435D-B05D-E42DDE999186}" type="slidenum">
              <a:rPr lang="en-GB"/>
              <a:pPr>
                <a:defRPr/>
              </a:pPr>
              <a:t>5</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6" name="TextBox 15"/>
          <p:cNvSpPr txBox="1"/>
          <p:nvPr/>
        </p:nvSpPr>
        <p:spPr>
          <a:xfrm>
            <a:off x="571500" y="1841500"/>
            <a:ext cx="6429375" cy="495300"/>
          </a:xfrm>
          <a:prstGeom prst="rect">
            <a:avLst/>
          </a:prstGeom>
          <a:ln/>
        </p:spPr>
        <p:style>
          <a:lnRef idx="1">
            <a:schemeClr val="accent6"/>
          </a:lnRef>
          <a:fillRef idx="3">
            <a:schemeClr val="accent6"/>
          </a:fillRef>
          <a:effectRef idx="2">
            <a:schemeClr val="accent6"/>
          </a:effectRef>
          <a:fontRef idx="minor">
            <a:schemeClr val="lt1"/>
          </a:fontRef>
        </p:style>
        <p:txBody>
          <a:bodyPr lIns="180000" tIns="108000" rIns="180000" bIns="108000">
            <a:spAutoFit/>
          </a:bodyPr>
          <a:lstStyle/>
          <a:p>
            <a:pPr algn="ctr" fontAlgn="auto">
              <a:spcBef>
                <a:spcPts val="0"/>
              </a:spcBef>
              <a:spcAft>
                <a:spcPts val="0"/>
              </a:spcAft>
              <a:defRPr/>
            </a:pPr>
            <a:r>
              <a:rPr lang="en-GB" i="1" dirty="0">
                <a:solidFill>
                  <a:schemeClr val="bg1"/>
                </a:solidFill>
              </a:rPr>
              <a:t>“Medicare and my Medicare supplement policy will cover it.”</a:t>
            </a:r>
          </a:p>
        </p:txBody>
      </p:sp>
      <p:cxnSp>
        <p:nvCxnSpPr>
          <p:cNvPr id="17" name="Elbow Connector 10"/>
          <p:cNvCxnSpPr>
            <a:stCxn id="22" idx="2"/>
            <a:endCxn id="7176" idx="1"/>
          </p:cNvCxnSpPr>
          <p:nvPr/>
        </p:nvCxnSpPr>
        <p:spPr>
          <a:xfrm rot="16200000" flipH="1">
            <a:off x="598488" y="3582988"/>
            <a:ext cx="1149350" cy="368300"/>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14625" y="2906713"/>
            <a:ext cx="5786438" cy="711200"/>
          </a:xfrm>
          <a:prstGeom prst="rect">
            <a:avLst/>
          </a:prstGeom>
          <a:noFill/>
          <a:ln>
            <a:solidFill>
              <a:schemeClr val="accent3"/>
            </a:solidFill>
          </a:ln>
        </p:spPr>
        <p:txBody>
          <a:bodyPr lIns="180000" tIns="108000" rIns="180000" bIns="108000">
            <a:spAutoFit/>
          </a:bodyPr>
          <a:lstStyle/>
          <a:p>
            <a:pPr algn="just" fontAlgn="auto">
              <a:spcBef>
                <a:spcPts val="0"/>
              </a:spcBef>
              <a:spcAft>
                <a:spcPts val="0"/>
              </a:spcAft>
              <a:defRPr/>
            </a:pPr>
            <a:r>
              <a:rPr lang="en-GB" sz="1600" dirty="0">
                <a:solidFill>
                  <a:schemeClr val="bg1"/>
                </a:solidFill>
                <a:latin typeface="+mn-lt"/>
                <a:cs typeface="+mn-cs"/>
              </a:rPr>
              <a:t>In fact, Medicare and “</a:t>
            </a:r>
            <a:r>
              <a:rPr lang="en-GB" sz="1600" dirty="0" err="1">
                <a:solidFill>
                  <a:schemeClr val="bg1"/>
                </a:solidFill>
                <a:latin typeface="+mn-lt"/>
                <a:cs typeface="+mn-cs"/>
              </a:rPr>
              <a:t>Medigap</a:t>
            </a:r>
            <a:r>
              <a:rPr lang="en-GB" sz="1600" dirty="0">
                <a:solidFill>
                  <a:schemeClr val="bg1"/>
                </a:solidFill>
                <a:latin typeface="+mn-lt"/>
                <a:cs typeface="+mn-cs"/>
              </a:rPr>
              <a:t>” insurance were never intended to pay for ongoing, long-term care.</a:t>
            </a:r>
          </a:p>
        </p:txBody>
      </p:sp>
      <p:sp>
        <p:nvSpPr>
          <p:cNvPr id="7176" name="Rectangle 11"/>
          <p:cNvSpPr>
            <a:spLocks noChangeArrowheads="1"/>
          </p:cNvSpPr>
          <p:nvPr/>
        </p:nvSpPr>
        <p:spPr bwMode="auto">
          <a:xfrm>
            <a:off x="1357313" y="4049713"/>
            <a:ext cx="7143750" cy="584200"/>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Only about 12% of nursing home costs are paid by Medicare, for short-term skilled nursing home care following hospitalization. </a:t>
            </a:r>
            <a:r>
              <a:rPr lang="en-GB" sz="1600" baseline="30000" dirty="0">
                <a:solidFill>
                  <a:schemeClr val="bg1"/>
                </a:solidFill>
                <a:effectLst>
                  <a:outerShdw blurRad="38100" dist="38100" dir="2700000" algn="tl">
                    <a:srgbClr val="000000">
                      <a:alpha val="43137"/>
                    </a:srgbClr>
                  </a:outerShdw>
                </a:effectLst>
                <a:latin typeface="Calibri" pitchFamily="34" charset="0"/>
              </a:rPr>
              <a:t>1</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sp>
        <p:nvSpPr>
          <p:cNvPr id="20" name="Rectangle 19"/>
          <p:cNvSpPr/>
          <p:nvPr/>
        </p:nvSpPr>
        <p:spPr>
          <a:xfrm>
            <a:off x="428625" y="5824538"/>
            <a:ext cx="8286750" cy="461962"/>
          </a:xfrm>
          <a:prstGeom prst="rect">
            <a:avLst/>
          </a:prstGeom>
        </p:spPr>
        <p:txBody>
          <a:bodyPr>
            <a:spAutoFit/>
          </a:bodyPr>
          <a:lstStyle/>
          <a:p>
            <a:pPr algn="just" fontAlgn="auto">
              <a:spcBef>
                <a:spcPts val="0"/>
              </a:spcBef>
              <a:spcAft>
                <a:spcPts val="0"/>
              </a:spcAft>
              <a:defRPr/>
            </a:pPr>
            <a:r>
              <a:rPr lang="en-GB" sz="1200" baseline="30000" dirty="0">
                <a:solidFill>
                  <a:schemeClr val="bg2">
                    <a:lumMod val="75000"/>
                  </a:schemeClr>
                </a:solidFill>
                <a:latin typeface="+mn-lt"/>
                <a:cs typeface="+mn-cs"/>
              </a:rPr>
              <a:t>1</a:t>
            </a:r>
            <a:r>
              <a:rPr lang="en-GB" sz="1200" dirty="0">
                <a:solidFill>
                  <a:schemeClr val="bg2">
                    <a:lumMod val="75000"/>
                  </a:schemeClr>
                </a:solidFill>
                <a:latin typeface="+mn-lt"/>
                <a:cs typeface="+mn-cs"/>
              </a:rPr>
              <a:t> Source: Guide to Long-Term Care Insurance, AHIP, 2014</a:t>
            </a:r>
          </a:p>
          <a:p>
            <a:pPr algn="just" fontAlgn="auto">
              <a:spcBef>
                <a:spcPts val="0"/>
              </a:spcBef>
              <a:spcAft>
                <a:spcPts val="0"/>
              </a:spcAft>
              <a:defRPr/>
            </a:pPr>
            <a:r>
              <a:rPr lang="en-GB" sz="1200" baseline="30000" dirty="0">
                <a:solidFill>
                  <a:schemeClr val="bg2">
                    <a:lumMod val="75000"/>
                  </a:schemeClr>
                </a:solidFill>
                <a:latin typeface="+mn-lt"/>
                <a:cs typeface="+mn-cs"/>
              </a:rPr>
              <a:t>2</a:t>
            </a:r>
            <a:r>
              <a:rPr lang="en-GB" sz="1200" dirty="0">
                <a:solidFill>
                  <a:schemeClr val="bg2">
                    <a:lumMod val="75000"/>
                  </a:schemeClr>
                </a:solidFill>
                <a:latin typeface="+mn-lt"/>
                <a:cs typeface="+mn-cs"/>
              </a:rPr>
              <a:t> Source:  2023 Medicare &amp; You, </a:t>
            </a:r>
            <a:r>
              <a:rPr lang="en-GB" sz="1200" dirty="0" err="1">
                <a:solidFill>
                  <a:schemeClr val="bg2">
                    <a:lumMod val="75000"/>
                  </a:schemeClr>
                </a:solidFill>
                <a:latin typeface="+mn-lt"/>
                <a:cs typeface="+mn-cs"/>
              </a:rPr>
              <a:t>Centers</a:t>
            </a:r>
            <a:r>
              <a:rPr lang="en-GB" sz="1200" dirty="0">
                <a:solidFill>
                  <a:schemeClr val="bg2">
                    <a:lumMod val="75000"/>
                  </a:schemeClr>
                </a:solidFill>
                <a:latin typeface="+mn-lt"/>
                <a:cs typeface="+mn-cs"/>
              </a:rPr>
              <a:t> for Medicare &amp; Medicaid Services</a:t>
            </a:r>
          </a:p>
        </p:txBody>
      </p:sp>
      <p:sp>
        <p:nvSpPr>
          <p:cNvPr id="21" name="TextBox 20"/>
          <p:cNvSpPr txBox="1"/>
          <p:nvPr/>
        </p:nvSpPr>
        <p:spPr>
          <a:xfrm>
            <a:off x="500063" y="1285875"/>
            <a:ext cx="1260475" cy="476250"/>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FICTION</a:t>
            </a:r>
          </a:p>
        </p:txBody>
      </p:sp>
      <p:sp>
        <p:nvSpPr>
          <p:cNvPr id="22" name="TextBox 21"/>
          <p:cNvSpPr txBox="1"/>
          <p:nvPr/>
        </p:nvSpPr>
        <p:spPr>
          <a:xfrm>
            <a:off x="571500" y="2714625"/>
            <a:ext cx="835025" cy="477838"/>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FACT</a:t>
            </a:r>
          </a:p>
        </p:txBody>
      </p:sp>
      <p:sp>
        <p:nvSpPr>
          <p:cNvPr id="7180" name="Rectangle 48"/>
          <p:cNvSpPr>
            <a:spLocks noChangeArrowheads="1"/>
          </p:cNvSpPr>
          <p:nvPr/>
        </p:nvSpPr>
        <p:spPr bwMode="auto">
          <a:xfrm>
            <a:off x="1357313" y="4906963"/>
            <a:ext cx="7143750" cy="584200"/>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Medicare and most health insurance plans, including Medicare supplement policies, do not pay for long-term custodial care. </a:t>
            </a:r>
            <a:r>
              <a:rPr lang="en-GB" sz="1600" baseline="30000" dirty="0">
                <a:solidFill>
                  <a:schemeClr val="bg1"/>
                </a:solidFill>
                <a:effectLst>
                  <a:outerShdw blurRad="38100" dist="38100" dir="2700000" algn="tl">
                    <a:srgbClr val="000000">
                      <a:alpha val="43137"/>
                    </a:srgbClr>
                  </a:outerShdw>
                </a:effectLst>
                <a:latin typeface="Calibri" pitchFamily="34" charset="0"/>
              </a:rPr>
              <a:t>2</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cxnSp>
        <p:nvCxnSpPr>
          <p:cNvPr id="24" name="Elbow Connector 49"/>
          <p:cNvCxnSpPr>
            <a:stCxn id="22" idx="2"/>
            <a:endCxn id="7180" idx="1"/>
          </p:cNvCxnSpPr>
          <p:nvPr/>
        </p:nvCxnSpPr>
        <p:spPr>
          <a:xfrm rot="16200000" flipH="1">
            <a:off x="169863" y="4011613"/>
            <a:ext cx="2006600" cy="368300"/>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Separating FICTION from FACT</a:t>
            </a:r>
          </a:p>
        </p:txBody>
      </p:sp>
      <p:sp>
        <p:nvSpPr>
          <p:cNvPr id="3" name="Slide Number Placeholder 2"/>
          <p:cNvSpPr>
            <a:spLocks noGrp="1"/>
          </p:cNvSpPr>
          <p:nvPr>
            <p:ph type="sldNum" sz="quarter" idx="12"/>
          </p:nvPr>
        </p:nvSpPr>
        <p:spPr/>
        <p:txBody>
          <a:bodyPr/>
          <a:lstStyle/>
          <a:p>
            <a:pPr>
              <a:defRPr/>
            </a:pPr>
            <a:fld id="{C72A8BE0-8028-48CB-9094-E4AF29AC4DFE}" type="slidenum">
              <a:rPr lang="en-GB"/>
              <a:pPr>
                <a:defRPr/>
              </a:pPr>
              <a:t>6</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4" name="TextBox 13"/>
          <p:cNvSpPr txBox="1"/>
          <p:nvPr/>
        </p:nvSpPr>
        <p:spPr>
          <a:xfrm>
            <a:off x="571500" y="1939925"/>
            <a:ext cx="2928938" cy="495300"/>
          </a:xfrm>
          <a:prstGeom prst="rect">
            <a:avLst/>
          </a:prstGeom>
          <a:ln/>
        </p:spPr>
        <p:style>
          <a:lnRef idx="1">
            <a:schemeClr val="accent6"/>
          </a:lnRef>
          <a:fillRef idx="3">
            <a:schemeClr val="accent6"/>
          </a:fillRef>
          <a:effectRef idx="2">
            <a:schemeClr val="accent6"/>
          </a:effectRef>
          <a:fontRef idx="minor">
            <a:schemeClr val="lt1"/>
          </a:fontRef>
        </p:style>
        <p:txBody>
          <a:bodyPr lIns="180000" tIns="108000" rIns="180000" bIns="108000">
            <a:spAutoFit/>
          </a:bodyPr>
          <a:lstStyle/>
          <a:p>
            <a:pPr algn="ctr" fontAlgn="auto">
              <a:spcBef>
                <a:spcPts val="0"/>
              </a:spcBef>
              <a:spcAft>
                <a:spcPts val="0"/>
              </a:spcAft>
              <a:defRPr/>
            </a:pPr>
            <a:r>
              <a:rPr lang="en-GB" i="1" dirty="0">
                <a:solidFill>
                  <a:schemeClr val="bg1"/>
                </a:solidFill>
              </a:rPr>
              <a:t>“It won’t happen to me.”</a:t>
            </a:r>
          </a:p>
        </p:txBody>
      </p:sp>
      <p:cxnSp>
        <p:nvCxnSpPr>
          <p:cNvPr id="15" name="Elbow Connector 10"/>
          <p:cNvCxnSpPr>
            <a:stCxn id="28" idx="2"/>
            <a:endCxn id="8199" idx="1"/>
          </p:cNvCxnSpPr>
          <p:nvPr/>
        </p:nvCxnSpPr>
        <p:spPr>
          <a:xfrm rot="16200000" flipH="1">
            <a:off x="4603963" y="1984162"/>
            <a:ext cx="425024" cy="368299"/>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8199" name="Rectangle 11"/>
          <p:cNvSpPr>
            <a:spLocks noChangeArrowheads="1"/>
          </p:cNvSpPr>
          <p:nvPr/>
        </p:nvSpPr>
        <p:spPr bwMode="auto">
          <a:xfrm>
            <a:off x="5000625" y="1965325"/>
            <a:ext cx="3786188" cy="830997"/>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Almost 70% of people over 65 will need long term care services and supports at some point in their lives. </a:t>
            </a:r>
            <a:r>
              <a:rPr lang="en-GB" sz="1600" baseline="30000" dirty="0">
                <a:solidFill>
                  <a:schemeClr val="bg1"/>
                </a:solidFill>
                <a:effectLst>
                  <a:outerShdw blurRad="38100" dist="38100" dir="2700000" algn="tl">
                    <a:srgbClr val="000000">
                      <a:alpha val="43137"/>
                    </a:srgbClr>
                  </a:outerShdw>
                </a:effectLst>
                <a:latin typeface="Calibri" pitchFamily="34" charset="0"/>
              </a:rPr>
              <a:t>1</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sp>
        <p:nvSpPr>
          <p:cNvPr id="26" name="Rectangle 25"/>
          <p:cNvSpPr/>
          <p:nvPr/>
        </p:nvSpPr>
        <p:spPr>
          <a:xfrm>
            <a:off x="428625" y="5643563"/>
            <a:ext cx="8286750" cy="461665"/>
          </a:xfrm>
          <a:prstGeom prst="rect">
            <a:avLst/>
          </a:prstGeom>
        </p:spPr>
        <p:txBody>
          <a:bodyPr>
            <a:spAutoFit/>
          </a:bodyPr>
          <a:lstStyle/>
          <a:p>
            <a:pPr algn="just" fontAlgn="auto">
              <a:spcBef>
                <a:spcPts val="0"/>
              </a:spcBef>
              <a:spcAft>
                <a:spcPts val="0"/>
              </a:spcAft>
              <a:defRPr/>
            </a:pPr>
            <a:r>
              <a:rPr lang="en-GB" sz="1200" baseline="30000" dirty="0">
                <a:solidFill>
                  <a:schemeClr val="bg2">
                    <a:lumMod val="75000"/>
                  </a:schemeClr>
                </a:solidFill>
                <a:latin typeface="+mn-lt"/>
                <a:cs typeface="+mn-cs"/>
              </a:rPr>
              <a:t>1</a:t>
            </a:r>
            <a:r>
              <a:rPr lang="en-GB" sz="1200" dirty="0">
                <a:solidFill>
                  <a:schemeClr val="bg2">
                    <a:lumMod val="75000"/>
                  </a:schemeClr>
                </a:solidFill>
                <a:latin typeface="+mn-lt"/>
                <a:cs typeface="+mn-cs"/>
              </a:rPr>
              <a:t> Source:  LongTermCare.gov, October 2017</a:t>
            </a:r>
          </a:p>
          <a:p>
            <a:pPr algn="just" fontAlgn="auto">
              <a:spcBef>
                <a:spcPts val="0"/>
              </a:spcBef>
              <a:spcAft>
                <a:spcPts val="0"/>
              </a:spcAft>
              <a:defRPr/>
            </a:pPr>
            <a:r>
              <a:rPr lang="en-GB" sz="1200" baseline="30000" dirty="0">
                <a:solidFill>
                  <a:schemeClr val="bg2">
                    <a:lumMod val="75000"/>
                  </a:schemeClr>
                </a:solidFill>
                <a:latin typeface="+mn-lt"/>
                <a:cs typeface="+mn-cs"/>
              </a:rPr>
              <a:t>2</a:t>
            </a:r>
            <a:r>
              <a:rPr lang="en-GB" sz="1200" dirty="0">
                <a:solidFill>
                  <a:schemeClr val="bg2">
                    <a:lumMod val="75000"/>
                  </a:schemeClr>
                </a:solidFill>
                <a:latin typeface="+mn-lt"/>
                <a:cs typeface="+mn-cs"/>
              </a:rPr>
              <a:t> Source:  Long-Term Care Services in the United States, February 2016, National </a:t>
            </a:r>
            <a:r>
              <a:rPr lang="en-GB" sz="1200" dirty="0" err="1">
                <a:solidFill>
                  <a:schemeClr val="bg2">
                    <a:lumMod val="75000"/>
                  </a:schemeClr>
                </a:solidFill>
                <a:latin typeface="+mn-lt"/>
                <a:cs typeface="+mn-cs"/>
              </a:rPr>
              <a:t>Center</a:t>
            </a:r>
            <a:r>
              <a:rPr lang="en-GB" sz="1200" dirty="0">
                <a:solidFill>
                  <a:schemeClr val="bg2">
                    <a:lumMod val="75000"/>
                  </a:schemeClr>
                </a:solidFill>
                <a:latin typeface="+mn-lt"/>
                <a:cs typeface="+mn-cs"/>
              </a:rPr>
              <a:t> for Health Statistics</a:t>
            </a:r>
          </a:p>
        </p:txBody>
      </p:sp>
      <p:sp>
        <p:nvSpPr>
          <p:cNvPr id="27" name="TextBox 26"/>
          <p:cNvSpPr txBox="1"/>
          <p:nvPr/>
        </p:nvSpPr>
        <p:spPr>
          <a:xfrm>
            <a:off x="500063" y="1384300"/>
            <a:ext cx="1260475" cy="476250"/>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FICTION</a:t>
            </a:r>
          </a:p>
        </p:txBody>
      </p:sp>
      <p:sp>
        <p:nvSpPr>
          <p:cNvPr id="28" name="TextBox 27"/>
          <p:cNvSpPr txBox="1"/>
          <p:nvPr/>
        </p:nvSpPr>
        <p:spPr>
          <a:xfrm>
            <a:off x="4214813" y="1477963"/>
            <a:ext cx="835025" cy="477837"/>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FACT</a:t>
            </a:r>
          </a:p>
        </p:txBody>
      </p:sp>
      <p:sp>
        <p:nvSpPr>
          <p:cNvPr id="8203" name="Rectangle 48"/>
          <p:cNvSpPr>
            <a:spLocks noChangeArrowheads="1"/>
          </p:cNvSpPr>
          <p:nvPr/>
        </p:nvSpPr>
        <p:spPr bwMode="auto">
          <a:xfrm>
            <a:off x="5000624" y="3170238"/>
            <a:ext cx="3891855" cy="584775"/>
          </a:xfrm>
          <a:prstGeom prst="rect">
            <a:avLst/>
          </a:prstGeom>
          <a:noFill/>
          <a:ln w="9525">
            <a:noFill/>
            <a:miter lim="800000"/>
            <a:headEnd/>
            <a:tailEnd/>
          </a:ln>
        </p:spPr>
        <p:txBody>
          <a:bodyPr wrap="square">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About 67% of nursing home  residents and 70% of assisted living residents are women. </a:t>
            </a:r>
            <a:r>
              <a:rPr lang="en-GB" sz="1600" baseline="30000" dirty="0">
                <a:solidFill>
                  <a:schemeClr val="bg1"/>
                </a:solidFill>
                <a:effectLst>
                  <a:outerShdw blurRad="38100" dist="38100" dir="2700000" algn="tl">
                    <a:srgbClr val="000000">
                      <a:alpha val="43137"/>
                    </a:srgbClr>
                  </a:outerShdw>
                </a:effectLst>
                <a:latin typeface="Calibri" pitchFamily="34" charset="0"/>
              </a:rPr>
              <a:t>2</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cxnSp>
        <p:nvCxnSpPr>
          <p:cNvPr id="30" name="Elbow Connector 49"/>
          <p:cNvCxnSpPr>
            <a:stCxn id="28" idx="2"/>
            <a:endCxn id="8203" idx="1"/>
          </p:cNvCxnSpPr>
          <p:nvPr/>
        </p:nvCxnSpPr>
        <p:spPr>
          <a:xfrm rot="16200000" flipH="1">
            <a:off x="4063062" y="2525064"/>
            <a:ext cx="1506826" cy="368298"/>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Separating FICTION from FACT</a:t>
            </a:r>
          </a:p>
        </p:txBody>
      </p:sp>
      <p:sp>
        <p:nvSpPr>
          <p:cNvPr id="3" name="Slide Number Placeholder 2"/>
          <p:cNvSpPr>
            <a:spLocks noGrp="1"/>
          </p:cNvSpPr>
          <p:nvPr>
            <p:ph type="sldNum" sz="quarter" idx="12"/>
          </p:nvPr>
        </p:nvSpPr>
        <p:spPr/>
        <p:txBody>
          <a:bodyPr/>
          <a:lstStyle/>
          <a:p>
            <a:pPr>
              <a:defRPr/>
            </a:pPr>
            <a:fld id="{787E3BF4-14FB-48BD-99B4-91C0C3B41701}" type="slidenum">
              <a:rPr lang="en-GB"/>
              <a:pPr>
                <a:defRPr/>
              </a:pPr>
              <a:t>7</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3" name="TextBox 12"/>
          <p:cNvSpPr txBox="1"/>
          <p:nvPr/>
        </p:nvSpPr>
        <p:spPr>
          <a:xfrm>
            <a:off x="571500" y="1976438"/>
            <a:ext cx="2143125" cy="495300"/>
          </a:xfrm>
          <a:prstGeom prst="rect">
            <a:avLst/>
          </a:prstGeom>
          <a:ln/>
        </p:spPr>
        <p:style>
          <a:lnRef idx="1">
            <a:schemeClr val="accent6"/>
          </a:lnRef>
          <a:fillRef idx="3">
            <a:schemeClr val="accent6"/>
          </a:fillRef>
          <a:effectRef idx="2">
            <a:schemeClr val="accent6"/>
          </a:effectRef>
          <a:fontRef idx="minor">
            <a:schemeClr val="lt1"/>
          </a:fontRef>
        </p:style>
        <p:txBody>
          <a:bodyPr lIns="180000" tIns="108000" rIns="180000" bIns="108000">
            <a:spAutoFit/>
          </a:bodyPr>
          <a:lstStyle/>
          <a:p>
            <a:pPr algn="ctr" fontAlgn="auto">
              <a:spcBef>
                <a:spcPts val="0"/>
              </a:spcBef>
              <a:spcAft>
                <a:spcPts val="0"/>
              </a:spcAft>
              <a:defRPr/>
            </a:pPr>
            <a:r>
              <a:rPr lang="en-GB" i="1" dirty="0">
                <a:solidFill>
                  <a:schemeClr val="bg1"/>
                </a:solidFill>
              </a:rPr>
              <a:t>“I can afford it.”</a:t>
            </a:r>
          </a:p>
        </p:txBody>
      </p:sp>
      <p:cxnSp>
        <p:nvCxnSpPr>
          <p:cNvPr id="16" name="Elbow Connector 10"/>
          <p:cNvCxnSpPr>
            <a:cxnSpLocks/>
            <a:stCxn id="20" idx="2"/>
          </p:cNvCxnSpPr>
          <p:nvPr/>
        </p:nvCxnSpPr>
        <p:spPr>
          <a:xfrm rot="16200000" flipH="1">
            <a:off x="3278981" y="1881982"/>
            <a:ext cx="338137" cy="368300"/>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00063" y="1420813"/>
            <a:ext cx="1260475" cy="476250"/>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FICTION</a:t>
            </a:r>
          </a:p>
        </p:txBody>
      </p:sp>
      <p:sp>
        <p:nvSpPr>
          <p:cNvPr id="20" name="TextBox 19"/>
          <p:cNvSpPr txBox="1"/>
          <p:nvPr/>
        </p:nvSpPr>
        <p:spPr>
          <a:xfrm>
            <a:off x="2846388" y="1419225"/>
            <a:ext cx="835025" cy="477838"/>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FACT</a:t>
            </a:r>
          </a:p>
        </p:txBody>
      </p:sp>
      <p:cxnSp>
        <p:nvCxnSpPr>
          <p:cNvPr id="22" name="Elbow Connector 49"/>
          <p:cNvCxnSpPr>
            <a:cxnSpLocks/>
            <a:stCxn id="20" idx="2"/>
          </p:cNvCxnSpPr>
          <p:nvPr/>
        </p:nvCxnSpPr>
        <p:spPr>
          <a:xfrm rot="16200000" flipH="1">
            <a:off x="2970213" y="2190750"/>
            <a:ext cx="966787" cy="379413"/>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10"/>
          <p:cNvCxnSpPr>
            <a:cxnSpLocks/>
            <a:stCxn id="20" idx="2"/>
          </p:cNvCxnSpPr>
          <p:nvPr/>
        </p:nvCxnSpPr>
        <p:spPr>
          <a:xfrm rot="16200000" flipH="1">
            <a:off x="2574702" y="2586261"/>
            <a:ext cx="1746696" cy="368299"/>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7" name="Elbow Connector 49"/>
          <p:cNvCxnSpPr>
            <a:cxnSpLocks/>
            <a:stCxn id="20" idx="2"/>
          </p:cNvCxnSpPr>
          <p:nvPr/>
        </p:nvCxnSpPr>
        <p:spPr>
          <a:xfrm rot="16200000" flipH="1">
            <a:off x="1941512" y="3219451"/>
            <a:ext cx="3013075" cy="368300"/>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1">
            <a:extLst>
              <a:ext uri="{FF2B5EF4-FFF2-40B4-BE49-F238E27FC236}">
                <a16:creationId xmlns:a16="http://schemas.microsoft.com/office/drawing/2014/main" id="{7BAEDD17-ABDC-40BD-B476-590765661EA1}"/>
              </a:ext>
            </a:extLst>
          </p:cNvPr>
          <p:cNvSpPr>
            <a:spLocks noChangeArrowheads="1"/>
          </p:cNvSpPr>
          <p:nvPr/>
        </p:nvSpPr>
        <p:spPr bwMode="auto">
          <a:xfrm>
            <a:off x="3632200" y="1819275"/>
            <a:ext cx="5083175" cy="830997"/>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As a national average, a year in a nursing home is currently estimated to cost over $108,000 for a private room.  In some areas, it can cost considerably more. </a:t>
            </a:r>
            <a:r>
              <a:rPr lang="en-GB" sz="1600" baseline="30000" dirty="0">
                <a:solidFill>
                  <a:schemeClr val="bg1"/>
                </a:solidFill>
                <a:effectLst>
                  <a:outerShdw blurRad="38100" dist="38100" dir="2700000" algn="tl">
                    <a:srgbClr val="000000">
                      <a:alpha val="43137"/>
                    </a:srgbClr>
                  </a:outerShdw>
                </a:effectLst>
                <a:latin typeface="Calibri" pitchFamily="34" charset="0"/>
              </a:rPr>
              <a:t>1</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sp>
        <p:nvSpPr>
          <p:cNvPr id="21" name="Rectangle 20">
            <a:extLst>
              <a:ext uri="{FF2B5EF4-FFF2-40B4-BE49-F238E27FC236}">
                <a16:creationId xmlns:a16="http://schemas.microsoft.com/office/drawing/2014/main" id="{C096143D-8A66-444C-B5C3-BC8C958A8B03}"/>
              </a:ext>
            </a:extLst>
          </p:cNvPr>
          <p:cNvSpPr/>
          <p:nvPr/>
        </p:nvSpPr>
        <p:spPr>
          <a:xfrm>
            <a:off x="428625" y="5824538"/>
            <a:ext cx="8215313" cy="461962"/>
          </a:xfrm>
          <a:prstGeom prst="rect">
            <a:avLst/>
          </a:prstGeom>
        </p:spPr>
        <p:txBody>
          <a:bodyPr>
            <a:spAutoFit/>
          </a:bodyPr>
          <a:lstStyle/>
          <a:p>
            <a:pPr algn="just" fontAlgn="auto">
              <a:spcBef>
                <a:spcPts val="0"/>
              </a:spcBef>
              <a:spcAft>
                <a:spcPts val="0"/>
              </a:spcAft>
              <a:defRPr/>
            </a:pPr>
            <a:r>
              <a:rPr lang="en-GB" sz="1200" baseline="30000" dirty="0">
                <a:solidFill>
                  <a:schemeClr val="bg2">
                    <a:lumMod val="75000"/>
                  </a:schemeClr>
                </a:solidFill>
                <a:latin typeface="+mn-lt"/>
                <a:cs typeface="+mn-cs"/>
              </a:rPr>
              <a:t>1,3,4</a:t>
            </a:r>
            <a:r>
              <a:rPr lang="en-GB" sz="1200" dirty="0">
                <a:solidFill>
                  <a:schemeClr val="bg2">
                    <a:lumMod val="75000"/>
                  </a:schemeClr>
                </a:solidFill>
                <a:latin typeface="+mn-lt"/>
                <a:cs typeface="+mn-cs"/>
              </a:rPr>
              <a:t> Source:  Genworth 2021 Cost of Care Survey</a:t>
            </a:r>
          </a:p>
          <a:p>
            <a:pPr algn="just" fontAlgn="auto">
              <a:spcBef>
                <a:spcPts val="0"/>
              </a:spcBef>
              <a:spcAft>
                <a:spcPts val="0"/>
              </a:spcAft>
              <a:defRPr/>
            </a:pPr>
            <a:r>
              <a:rPr lang="en-GB" sz="1200" baseline="30000" dirty="0">
                <a:solidFill>
                  <a:schemeClr val="bg2">
                    <a:lumMod val="75000"/>
                  </a:schemeClr>
                </a:solidFill>
                <a:latin typeface="+mn-lt"/>
                <a:cs typeface="+mn-cs"/>
              </a:rPr>
              <a:t>2</a:t>
            </a:r>
            <a:r>
              <a:rPr lang="en-GB" sz="1200" dirty="0">
                <a:solidFill>
                  <a:schemeClr val="bg2">
                    <a:lumMod val="75000"/>
                  </a:schemeClr>
                </a:solidFill>
                <a:latin typeface="+mn-lt"/>
                <a:cs typeface="+mn-cs"/>
              </a:rPr>
              <a:t> Source:  </a:t>
            </a:r>
            <a:r>
              <a:rPr lang="en-GB" sz="1200" dirty="0" err="1">
                <a:solidFill>
                  <a:schemeClr val="bg2">
                    <a:lumMod val="75000"/>
                  </a:schemeClr>
                </a:solidFill>
                <a:latin typeface="+mn-lt"/>
                <a:cs typeface="+mn-cs"/>
              </a:rPr>
              <a:t>Centers</a:t>
            </a:r>
            <a:r>
              <a:rPr lang="en-GB" sz="1200" dirty="0">
                <a:solidFill>
                  <a:schemeClr val="bg2">
                    <a:lumMod val="75000"/>
                  </a:schemeClr>
                </a:solidFill>
                <a:latin typeface="+mn-lt"/>
                <a:cs typeface="+mn-cs"/>
              </a:rPr>
              <a:t> for Disease Control and Prevention, Nursing Home Care </a:t>
            </a:r>
            <a:r>
              <a:rPr lang="en-GB" sz="1200" dirty="0" err="1">
                <a:solidFill>
                  <a:schemeClr val="bg2">
                    <a:lumMod val="75000"/>
                  </a:schemeClr>
                </a:solidFill>
                <a:latin typeface="+mn-lt"/>
                <a:cs typeface="+mn-cs"/>
              </a:rPr>
              <a:t>FastStats</a:t>
            </a:r>
            <a:r>
              <a:rPr lang="en-GB" sz="1200" dirty="0">
                <a:solidFill>
                  <a:schemeClr val="bg2">
                    <a:lumMod val="75000"/>
                  </a:schemeClr>
                </a:solidFill>
                <a:latin typeface="+mn-lt"/>
                <a:cs typeface="+mn-cs"/>
              </a:rPr>
              <a:t>, last updated February 2016</a:t>
            </a:r>
          </a:p>
        </p:txBody>
      </p:sp>
      <p:sp>
        <p:nvSpPr>
          <p:cNvPr id="23" name="Rectangle 48">
            <a:extLst>
              <a:ext uri="{FF2B5EF4-FFF2-40B4-BE49-F238E27FC236}">
                <a16:creationId xmlns:a16="http://schemas.microsoft.com/office/drawing/2014/main" id="{2C672645-2FAB-448A-8777-A17043AEC4C0}"/>
              </a:ext>
            </a:extLst>
          </p:cNvPr>
          <p:cNvSpPr>
            <a:spLocks noChangeArrowheads="1"/>
          </p:cNvSpPr>
          <p:nvPr/>
        </p:nvSpPr>
        <p:spPr bwMode="auto">
          <a:xfrm>
            <a:off x="3643313" y="2695575"/>
            <a:ext cx="5083175" cy="338138"/>
          </a:xfrm>
          <a:prstGeom prst="rect">
            <a:avLst/>
          </a:prstGeom>
          <a:noFill/>
          <a:ln w="9525">
            <a:noFill/>
            <a:miter lim="800000"/>
            <a:headEnd/>
            <a:tailEnd/>
          </a:ln>
        </p:spPr>
        <p:txBody>
          <a:bodyPr>
            <a:spAutoFit/>
          </a:bodyPr>
          <a:lstStyle/>
          <a:p>
            <a:pPr algn="just">
              <a:buSzPct val="60000"/>
              <a:defRPr/>
            </a:pPr>
            <a:r>
              <a:rPr lang="en-GB" sz="1600">
                <a:solidFill>
                  <a:schemeClr val="bg1"/>
                </a:solidFill>
                <a:effectLst>
                  <a:outerShdw blurRad="38100" dist="38100" dir="2700000" algn="tl">
                    <a:srgbClr val="000000">
                      <a:alpha val="43137"/>
                    </a:srgbClr>
                  </a:outerShdw>
                </a:effectLst>
                <a:latin typeface="Calibri" pitchFamily="34" charset="0"/>
              </a:rPr>
              <a:t>The average length of a nursing home stay is 835 days. </a:t>
            </a:r>
            <a:r>
              <a:rPr lang="en-GB" sz="1600" baseline="30000">
                <a:solidFill>
                  <a:schemeClr val="bg1"/>
                </a:solidFill>
                <a:effectLst>
                  <a:outerShdw blurRad="38100" dist="38100" dir="2700000" algn="tl">
                    <a:srgbClr val="000000">
                      <a:alpha val="43137"/>
                    </a:srgbClr>
                  </a:outerShdw>
                </a:effectLst>
                <a:latin typeface="Calibri" pitchFamily="34" charset="0"/>
              </a:rPr>
              <a:t>2</a:t>
            </a:r>
            <a:r>
              <a:rPr lang="en-GB" sz="1600">
                <a:solidFill>
                  <a:schemeClr val="bg1"/>
                </a:solidFill>
                <a:effectLst>
                  <a:outerShdw blurRad="38100" dist="38100" dir="2700000" algn="tl">
                    <a:srgbClr val="000000">
                      <a:alpha val="43137"/>
                    </a:srgbClr>
                  </a:outerShdw>
                </a:effectLst>
                <a:latin typeface="Calibri" pitchFamily="34" charset="0"/>
              </a:rPr>
              <a:t> </a:t>
            </a:r>
          </a:p>
        </p:txBody>
      </p:sp>
      <p:sp>
        <p:nvSpPr>
          <p:cNvPr id="25" name="Rectangle 11">
            <a:extLst>
              <a:ext uri="{FF2B5EF4-FFF2-40B4-BE49-F238E27FC236}">
                <a16:creationId xmlns:a16="http://schemas.microsoft.com/office/drawing/2014/main" id="{F14B9371-6BBE-4BEA-92F8-1A933144A9CC}"/>
              </a:ext>
            </a:extLst>
          </p:cNvPr>
          <p:cNvSpPr>
            <a:spLocks noChangeArrowheads="1"/>
          </p:cNvSpPr>
          <p:nvPr/>
        </p:nvSpPr>
        <p:spPr bwMode="auto">
          <a:xfrm>
            <a:off x="3632200" y="3105150"/>
            <a:ext cx="5083175" cy="1569660"/>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The national average cost of a one bedroom in an assisted living facility in the U.S. was $54,000 per year in 2021. The cost for assisted living facilities that provide Alzheimer’s and dementia care can be $65,000 to $75,000 or more annually. </a:t>
            </a:r>
            <a:r>
              <a:rPr lang="en-GB" sz="1600" baseline="30000" dirty="0">
                <a:solidFill>
                  <a:schemeClr val="bg1"/>
                </a:solidFill>
                <a:effectLst>
                  <a:outerShdw blurRad="38100" dist="38100" dir="2700000" algn="tl">
                    <a:srgbClr val="000000">
                      <a:alpha val="43137"/>
                    </a:srgbClr>
                  </a:outerShdw>
                </a:effectLst>
                <a:latin typeface="Calibri" pitchFamily="34" charset="0"/>
              </a:rPr>
              <a:t>3</a:t>
            </a:r>
            <a:r>
              <a:rPr lang="en-GB" sz="1600" dirty="0">
                <a:solidFill>
                  <a:schemeClr val="bg1"/>
                </a:solidFill>
                <a:effectLst>
                  <a:outerShdw blurRad="38100" dist="38100" dir="2700000" algn="tl">
                    <a:srgbClr val="000000">
                      <a:alpha val="43137"/>
                    </a:srgbClr>
                  </a:outerShdw>
                </a:effectLst>
                <a:latin typeface="Calibri" pitchFamily="34" charset="0"/>
              </a:rPr>
              <a:t> </a:t>
            </a:r>
          </a:p>
          <a:p>
            <a:pPr algn="just">
              <a:buSzPct val="60000"/>
              <a:defRPr/>
            </a:pPr>
            <a:endParaRPr lang="en-GB" sz="1600" dirty="0">
              <a:solidFill>
                <a:schemeClr val="bg1"/>
              </a:solidFill>
              <a:effectLst>
                <a:outerShdw blurRad="38100" dist="38100" dir="2700000" algn="tl">
                  <a:srgbClr val="000000">
                    <a:alpha val="43137"/>
                  </a:srgbClr>
                </a:outerShdw>
              </a:effectLst>
              <a:latin typeface="Calibri" pitchFamily="34" charset="0"/>
            </a:endParaRPr>
          </a:p>
        </p:txBody>
      </p:sp>
      <p:sp>
        <p:nvSpPr>
          <p:cNvPr id="26" name="Rectangle 48">
            <a:extLst>
              <a:ext uri="{FF2B5EF4-FFF2-40B4-BE49-F238E27FC236}">
                <a16:creationId xmlns:a16="http://schemas.microsoft.com/office/drawing/2014/main" id="{E06868C5-F437-4CCB-BDE3-2BFBD7FDF560}"/>
              </a:ext>
            </a:extLst>
          </p:cNvPr>
          <p:cNvSpPr>
            <a:spLocks noChangeArrowheads="1"/>
          </p:cNvSpPr>
          <p:nvPr/>
        </p:nvSpPr>
        <p:spPr bwMode="auto">
          <a:xfrm>
            <a:off x="3631390" y="4495800"/>
            <a:ext cx="5083175" cy="1323975"/>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Home health care is less expensive, but it still adds up.  In 2021, the national average hourly rate for home health aides was $27.  Bringing an aide into your home for 20 hours a week can easily cost over $2,300 each month, or over $28,000 a year. </a:t>
            </a:r>
            <a:r>
              <a:rPr lang="en-GB" sz="1600" baseline="30000" dirty="0">
                <a:solidFill>
                  <a:schemeClr val="bg1"/>
                </a:solidFill>
                <a:effectLst>
                  <a:outerShdw blurRad="38100" dist="38100" dir="2700000" algn="tl">
                    <a:srgbClr val="000000">
                      <a:alpha val="43137"/>
                    </a:srgbClr>
                  </a:outerShdw>
                </a:effectLst>
                <a:latin typeface="Calibri" pitchFamily="34" charset="0"/>
              </a:rPr>
              <a:t>4</a:t>
            </a:r>
            <a:r>
              <a:rPr lang="en-GB" sz="1600" dirty="0">
                <a:solidFill>
                  <a:schemeClr val="bg1"/>
                </a:solidFill>
                <a:effectLst>
                  <a:outerShdw blurRad="38100" dist="38100" dir="2700000" algn="tl">
                    <a:srgbClr val="000000">
                      <a:alpha val="43137"/>
                    </a:srgbClr>
                  </a:outerShdw>
                </a:effectLst>
                <a:latin typeface="Calibri"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Separating FICTION from FACT</a:t>
            </a:r>
          </a:p>
        </p:txBody>
      </p:sp>
      <p:sp>
        <p:nvSpPr>
          <p:cNvPr id="3" name="Slide Number Placeholder 2"/>
          <p:cNvSpPr>
            <a:spLocks noGrp="1"/>
          </p:cNvSpPr>
          <p:nvPr>
            <p:ph type="sldNum" sz="quarter" idx="12"/>
          </p:nvPr>
        </p:nvSpPr>
        <p:spPr/>
        <p:txBody>
          <a:bodyPr/>
          <a:lstStyle/>
          <a:p>
            <a:pPr>
              <a:defRPr/>
            </a:pPr>
            <a:fld id="{7A640E6E-8FA7-4A09-8010-142BC9CF6C2F}" type="slidenum">
              <a:rPr lang="en-GB"/>
              <a:pPr>
                <a:defRPr/>
              </a:pPr>
              <a:t>8</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0" name="TextBox 9"/>
          <p:cNvSpPr txBox="1"/>
          <p:nvPr/>
        </p:nvSpPr>
        <p:spPr>
          <a:xfrm>
            <a:off x="571500" y="1871663"/>
            <a:ext cx="2643188" cy="771525"/>
          </a:xfrm>
          <a:prstGeom prst="rect">
            <a:avLst/>
          </a:prstGeom>
          <a:ln/>
        </p:spPr>
        <p:style>
          <a:lnRef idx="1">
            <a:schemeClr val="accent6"/>
          </a:lnRef>
          <a:fillRef idx="3">
            <a:schemeClr val="accent6"/>
          </a:fillRef>
          <a:effectRef idx="2">
            <a:schemeClr val="accent6"/>
          </a:effectRef>
          <a:fontRef idx="minor">
            <a:schemeClr val="lt1"/>
          </a:fontRef>
        </p:style>
        <p:txBody>
          <a:bodyPr lIns="180000" tIns="108000" rIns="180000" bIns="108000">
            <a:spAutoFit/>
          </a:bodyPr>
          <a:lstStyle/>
          <a:p>
            <a:pPr algn="ctr" fontAlgn="auto">
              <a:spcBef>
                <a:spcPts val="0"/>
              </a:spcBef>
              <a:spcAft>
                <a:spcPts val="0"/>
              </a:spcAft>
              <a:defRPr/>
            </a:pPr>
            <a:r>
              <a:rPr lang="en-GB" i="1" dirty="0">
                <a:solidFill>
                  <a:schemeClr val="bg1"/>
                </a:solidFill>
              </a:rPr>
              <a:t>“If I can’t afford it, I’ll go on Medicaid.”</a:t>
            </a:r>
          </a:p>
        </p:txBody>
      </p:sp>
      <p:cxnSp>
        <p:nvCxnSpPr>
          <p:cNvPr id="11" name="Elbow Connector 10"/>
          <p:cNvCxnSpPr>
            <a:stCxn id="17" idx="1"/>
            <a:endCxn id="10248" idx="1"/>
          </p:cNvCxnSpPr>
          <p:nvPr/>
        </p:nvCxnSpPr>
        <p:spPr>
          <a:xfrm rot="10800000" flipV="1">
            <a:off x="3929063" y="1524000"/>
            <a:ext cx="1587" cy="1393825"/>
          </a:xfrm>
          <a:prstGeom prst="bentConnector3">
            <a:avLst>
              <a:gd name="adj1" fmla="val 14395466"/>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1500" y="3594100"/>
            <a:ext cx="2643188" cy="1049338"/>
          </a:xfrm>
          <a:prstGeom prst="rect">
            <a:avLst/>
          </a:prstGeom>
          <a:ln/>
        </p:spPr>
        <p:style>
          <a:lnRef idx="1">
            <a:schemeClr val="accent3"/>
          </a:lnRef>
          <a:fillRef idx="3">
            <a:schemeClr val="accent3"/>
          </a:fillRef>
          <a:effectRef idx="2">
            <a:schemeClr val="accent3"/>
          </a:effectRef>
          <a:fontRef idx="minor">
            <a:schemeClr val="lt1"/>
          </a:fontRef>
        </p:style>
        <p:txBody>
          <a:bodyPr lIns="180000" tIns="108000" rIns="180000" bIns="108000">
            <a:spAutoFit/>
          </a:bodyPr>
          <a:lstStyle/>
          <a:p>
            <a:pPr algn="ctr" fontAlgn="auto">
              <a:spcBef>
                <a:spcPts val="0"/>
              </a:spcBef>
              <a:spcAft>
                <a:spcPts val="0"/>
              </a:spcAft>
              <a:defRPr/>
            </a:pPr>
            <a:r>
              <a:rPr lang="en-GB" dirty="0">
                <a:solidFill>
                  <a:schemeClr val="bg1"/>
                </a:solidFill>
              </a:rPr>
              <a:t>There is, however, a potential remedy for this dilemma...</a:t>
            </a:r>
          </a:p>
        </p:txBody>
      </p:sp>
      <p:sp>
        <p:nvSpPr>
          <p:cNvPr id="10248" name="Rectangle 11"/>
          <p:cNvSpPr>
            <a:spLocks noChangeArrowheads="1"/>
          </p:cNvSpPr>
          <p:nvPr/>
        </p:nvSpPr>
        <p:spPr bwMode="auto">
          <a:xfrm>
            <a:off x="3929063" y="1971675"/>
            <a:ext cx="4572000" cy="1892300"/>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Medicaid, or welfare assistance, has many “strings” attached and is only available to people who meet federal poverty guidelines.</a:t>
            </a:r>
          </a:p>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Medicaid is essentially a safety net for those who didn't adequately plan for their financial needs in retirement, or who encountered unexpectedly large expenses that depleted their financial resources</a:t>
            </a:r>
          </a:p>
        </p:txBody>
      </p:sp>
      <p:sp>
        <p:nvSpPr>
          <p:cNvPr id="16" name="TextBox 15"/>
          <p:cNvSpPr txBox="1"/>
          <p:nvPr/>
        </p:nvSpPr>
        <p:spPr>
          <a:xfrm>
            <a:off x="500063" y="1316038"/>
            <a:ext cx="1260475" cy="476250"/>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FICTION</a:t>
            </a:r>
          </a:p>
        </p:txBody>
      </p:sp>
      <p:sp>
        <p:nvSpPr>
          <p:cNvPr id="17" name="TextBox 16"/>
          <p:cNvSpPr txBox="1"/>
          <p:nvPr/>
        </p:nvSpPr>
        <p:spPr>
          <a:xfrm>
            <a:off x="3929063" y="1285875"/>
            <a:ext cx="835025" cy="476250"/>
          </a:xfrm>
          <a:prstGeom prst="rect">
            <a:avLst/>
          </a:prstGeom>
          <a:noFill/>
        </p:spPr>
        <p:txBody>
          <a:bodyPr wrap="none">
            <a:spAutoFit/>
          </a:bodyPr>
          <a:lstStyle/>
          <a:p>
            <a:pPr fontAlgn="auto">
              <a:spcBef>
                <a:spcPts val="0"/>
              </a:spcBef>
              <a:spcAft>
                <a:spcPts val="0"/>
              </a:spcAft>
              <a:defRPr/>
            </a:pPr>
            <a:r>
              <a:rPr lang="en-GB" sz="2500" b="1" dirty="0">
                <a:solidFill>
                  <a:schemeClr val="bg1"/>
                </a:solidFill>
                <a:effectLst>
                  <a:outerShdw blurRad="38100" dist="38100" dir="2700000" algn="tl">
                    <a:srgbClr val="000000">
                      <a:alpha val="43137"/>
                    </a:srgbClr>
                  </a:outerShdw>
                </a:effectLst>
                <a:latin typeface="+mn-lt"/>
                <a:cs typeface="+mn-cs"/>
              </a:rPr>
              <a:t>FACT</a:t>
            </a:r>
          </a:p>
        </p:txBody>
      </p:sp>
      <p:sp>
        <p:nvSpPr>
          <p:cNvPr id="18" name="Rectangle 12"/>
          <p:cNvSpPr>
            <a:spLocks noChangeArrowheads="1"/>
          </p:cNvSpPr>
          <p:nvPr/>
        </p:nvSpPr>
        <p:spPr bwMode="auto">
          <a:xfrm>
            <a:off x="1071563" y="4929188"/>
            <a:ext cx="7500937" cy="830997"/>
          </a:xfrm>
          <a:prstGeom prst="rect">
            <a:avLst/>
          </a:prstGeom>
          <a:noFill/>
          <a:ln w="9525">
            <a:noFill/>
            <a:miter lim="800000"/>
            <a:headEnd/>
            <a:tailEnd/>
          </a:ln>
        </p:spPr>
        <p:txBody>
          <a:bodyPr>
            <a:spAutoFit/>
          </a:bodyPr>
          <a:lstStyle/>
          <a:p>
            <a:pPr algn="just">
              <a:buSzPct val="60000"/>
              <a:defRPr/>
            </a:pPr>
            <a:r>
              <a:rPr lang="en-GB" sz="1600" dirty="0">
                <a:solidFill>
                  <a:schemeClr val="bg1"/>
                </a:solidFill>
                <a:effectLst>
                  <a:outerShdw blurRad="38100" dist="38100" dir="2700000" algn="tl">
                    <a:srgbClr val="000000">
                      <a:alpha val="43137"/>
                    </a:srgbClr>
                  </a:outerShdw>
                </a:effectLst>
                <a:latin typeface="Calibri" pitchFamily="34" charset="0"/>
              </a:rPr>
              <a:t>Whether purchased for yourself, your spouse or for a parent, an asset-based solution can help protect the assets you have accumulated over a lifetime from the ravages of long-term care costs.</a:t>
            </a:r>
          </a:p>
        </p:txBody>
      </p:sp>
      <p:cxnSp>
        <p:nvCxnSpPr>
          <p:cNvPr id="19" name="Elbow Connector 18"/>
          <p:cNvCxnSpPr>
            <a:stCxn id="12" idx="1"/>
            <a:endCxn id="18" idx="1"/>
          </p:cNvCxnSpPr>
          <p:nvPr/>
        </p:nvCxnSpPr>
        <p:spPr>
          <a:xfrm rot="10800000" flipH="1" flipV="1">
            <a:off x="571499" y="4118769"/>
            <a:ext cx="500063" cy="1225918"/>
          </a:xfrm>
          <a:prstGeom prst="bentConnector3">
            <a:avLst>
              <a:gd name="adj1" fmla="val -45714"/>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0"/>
            <a:ext cx="8786812" cy="1143000"/>
          </a:xfrm>
        </p:spPr>
        <p:txBody>
          <a:bodyPr/>
          <a:lstStyle/>
          <a:p>
            <a:pPr eaLnBrk="1" fontAlgn="auto" hangingPunct="1">
              <a:spcAft>
                <a:spcPts val="0"/>
              </a:spcAft>
              <a:defRPr/>
            </a:pPr>
            <a:r>
              <a:rPr lang="en-GB" sz="3100" dirty="0"/>
              <a:t>Asset-Based Long-Term Care Solution</a:t>
            </a:r>
          </a:p>
        </p:txBody>
      </p:sp>
      <p:sp>
        <p:nvSpPr>
          <p:cNvPr id="3" name="Slide Number Placeholder 2"/>
          <p:cNvSpPr>
            <a:spLocks noGrp="1"/>
          </p:cNvSpPr>
          <p:nvPr>
            <p:ph type="sldNum" sz="quarter" idx="12"/>
          </p:nvPr>
        </p:nvSpPr>
        <p:spPr/>
        <p:txBody>
          <a:bodyPr/>
          <a:lstStyle/>
          <a:p>
            <a:pPr>
              <a:defRPr/>
            </a:pPr>
            <a:fld id="{961D3E74-BEF2-461F-A940-6FBAAC802747}" type="slidenum">
              <a:rPr lang="en-GB"/>
              <a:pPr>
                <a:defRPr/>
              </a:pPr>
              <a:t>9</a:t>
            </a:fld>
            <a:endParaRPr lang="en-GB"/>
          </a:p>
        </p:txBody>
      </p:sp>
      <p:sp>
        <p:nvSpPr>
          <p:cNvPr id="4" name="Footer Placeholder 3"/>
          <p:cNvSpPr>
            <a:spLocks noGrp="1"/>
          </p:cNvSpPr>
          <p:nvPr>
            <p:ph type="ftr" sz="quarter" idx="11"/>
          </p:nvPr>
        </p:nvSpPr>
        <p:spPr/>
        <p:txBody>
          <a:bodyPr/>
          <a:lstStyle/>
          <a:p>
            <a:pPr>
              <a:defRPr/>
            </a:pPr>
            <a:r>
              <a:rPr lang="en-GB" dirty="0"/>
              <a:t>Life Insurance-LTC Hybrid Solution</a:t>
            </a:r>
          </a:p>
        </p:txBody>
      </p:sp>
      <p:sp>
        <p:nvSpPr>
          <p:cNvPr id="14" name="TextBox 5"/>
          <p:cNvSpPr txBox="1">
            <a:spLocks noChangeArrowheads="1"/>
          </p:cNvSpPr>
          <p:nvPr/>
        </p:nvSpPr>
        <p:spPr bwMode="auto">
          <a:xfrm>
            <a:off x="500063" y="1500188"/>
            <a:ext cx="8072437" cy="923330"/>
          </a:xfrm>
          <a:prstGeom prst="rect">
            <a:avLst/>
          </a:prstGeom>
          <a:noFill/>
          <a:ln w="9525">
            <a:noFill/>
            <a:miter lim="800000"/>
            <a:headEnd/>
            <a:tailEnd/>
          </a:ln>
        </p:spPr>
        <p:txBody>
          <a:bodyPr>
            <a:spAutoFit/>
          </a:bodyPr>
          <a:lstStyle/>
          <a:p>
            <a:pPr algn="just">
              <a:defRPr/>
            </a:pPr>
            <a:r>
              <a:rPr lang="en-US" dirty="0">
                <a:solidFill>
                  <a:schemeClr val="bg1"/>
                </a:solidFill>
                <a:effectLst>
                  <a:outerShdw blurRad="38100" dist="38100" dir="2700000" algn="tl">
                    <a:srgbClr val="000000">
                      <a:alpha val="43137"/>
                    </a:srgbClr>
                  </a:outerShdw>
                </a:effectLst>
                <a:latin typeface="+mn-lt"/>
              </a:rPr>
              <a:t>A form of long-term care protection purchased today can help provide you with the financial security you need and deserve in your retirement years.  </a:t>
            </a:r>
          </a:p>
          <a:p>
            <a:pPr algn="just">
              <a:defRPr/>
            </a:pPr>
            <a:endParaRPr lang="en-GB" dirty="0">
              <a:solidFill>
                <a:schemeClr val="bg1"/>
              </a:solidFill>
              <a:effectLst>
                <a:outerShdw blurRad="38100" dist="38100" dir="2700000" algn="tl">
                  <a:srgbClr val="000000">
                    <a:alpha val="43137"/>
                  </a:srgbClr>
                </a:outerShdw>
              </a:effectLst>
              <a:latin typeface="Calibri" pitchFamily="34" charset="0"/>
            </a:endParaRPr>
          </a:p>
        </p:txBody>
      </p:sp>
      <p:sp>
        <p:nvSpPr>
          <p:cNvPr id="11" name="TextBox 10"/>
          <p:cNvSpPr txBox="1"/>
          <p:nvPr/>
        </p:nvSpPr>
        <p:spPr>
          <a:xfrm>
            <a:off x="532581" y="3645024"/>
            <a:ext cx="8143875" cy="2308324"/>
          </a:xfrm>
          <a:prstGeom prst="rect">
            <a:avLst/>
          </a:prstGeom>
          <a:noFill/>
        </p:spPr>
        <p:txBody>
          <a:bodyPr>
            <a:spAutoFit/>
          </a:bodyPr>
          <a:lstStyle/>
          <a:p>
            <a:pPr algn="just">
              <a:defRPr/>
            </a:pPr>
            <a:r>
              <a:rPr lang="en-US" dirty="0">
                <a:solidFill>
                  <a:schemeClr val="bg1"/>
                </a:solidFill>
                <a:effectLst>
                  <a:outerShdw blurRad="38100" dist="38100" dir="2700000" algn="tl">
                    <a:srgbClr val="000000">
                      <a:alpha val="43137"/>
                    </a:srgbClr>
                  </a:outerShdw>
                </a:effectLst>
                <a:latin typeface="+mn-lt"/>
              </a:rPr>
              <a:t>Long-term care refers to help with daily activities needed by people with disabilities or chronic, longer-lasting illnesses, such as help with eating, bathing and dressing.  Long-term care also includes assistance for those suffering from cognitive impairments, such as Alzheimer’s disease and dementia.  Other types of insurance, such as health insurance and disability insurance, do not typically pay for these services and Medicare does not pay for custodial long-term care services.  Long-term care can be provided in a variety of settings, such as your home, an assisted living community or in a nursing home.</a:t>
            </a:r>
          </a:p>
        </p:txBody>
      </p:sp>
      <p:sp>
        <p:nvSpPr>
          <p:cNvPr id="9" name="TextBox 8"/>
          <p:cNvSpPr txBox="1"/>
          <p:nvPr/>
        </p:nvSpPr>
        <p:spPr>
          <a:xfrm>
            <a:off x="870772" y="2492896"/>
            <a:ext cx="7000875" cy="710552"/>
          </a:xfrm>
          <a:prstGeom prst="rect">
            <a:avLst/>
          </a:prstGeom>
          <a:ln/>
        </p:spPr>
        <p:style>
          <a:lnRef idx="1">
            <a:schemeClr val="accent3"/>
          </a:lnRef>
          <a:fillRef idx="3">
            <a:schemeClr val="accent3"/>
          </a:fillRef>
          <a:effectRef idx="2">
            <a:schemeClr val="accent3"/>
          </a:effectRef>
          <a:fontRef idx="minor">
            <a:schemeClr val="lt1"/>
          </a:fontRef>
        </p:style>
        <p:txBody>
          <a:bodyPr lIns="180000" tIns="108000" rIns="180000" bIns="108000">
            <a:spAutoFit/>
          </a:bodyPr>
          <a:lstStyle/>
          <a:p>
            <a:pPr fontAlgn="auto">
              <a:spcBef>
                <a:spcPts val="0"/>
              </a:spcBef>
              <a:spcAft>
                <a:spcPts val="0"/>
              </a:spcAft>
              <a:defRPr/>
            </a:pPr>
            <a:r>
              <a:rPr lang="en-US" sz="1600" dirty="0">
                <a:solidFill>
                  <a:schemeClr val="bg1"/>
                </a:solidFill>
                <a:effectLst>
                  <a:outerShdw blurRad="38100" dist="38100" dir="2700000" algn="tl">
                    <a:srgbClr val="000000">
                      <a:alpha val="43137"/>
                    </a:srgbClr>
                  </a:outerShdw>
                </a:effectLst>
              </a:rPr>
              <a:t>By acting today, while you are still healthy and active, you will have protection to help pay for whatever long-term care needs a long life brings!</a:t>
            </a:r>
            <a:endParaRPr lang="en-GB" sz="16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lgn="just">
          <a:spcAft>
            <a:spcPts val="600"/>
          </a:spcAft>
          <a:defRPr sz="1600">
            <a:solidFill>
              <a:schemeClr val="bg1"/>
            </a:solidFill>
            <a:effectLst>
              <a:outerShdw blurRad="38100" dist="38100" dir="2700000" algn="tl">
                <a:srgbClr val="000000">
                  <a:alpha val="43137"/>
                </a:srgbClr>
              </a:outerShdw>
            </a:effectLst>
            <a:latin typeface="Calibri"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10308</TotalTime>
  <Words>2250</Words>
  <Application>Microsoft Office PowerPoint</Application>
  <PresentationFormat>On-screen Show (4:3)</PresentationFormat>
  <Paragraphs>192</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A Long-Term Care  Review…</vt:lpstr>
      <vt:lpstr>Your Earning Power </vt:lpstr>
      <vt:lpstr>Did You Know</vt:lpstr>
      <vt:lpstr>Separating FICTION from FACT</vt:lpstr>
      <vt:lpstr>Separating FICTION from FACT</vt:lpstr>
      <vt:lpstr>Separating FICTION from FACT</vt:lpstr>
      <vt:lpstr>Separating FICTION from FACT</vt:lpstr>
      <vt:lpstr>Separating FICTION from FACT</vt:lpstr>
      <vt:lpstr>Asset-Based Long-Term Care Solution</vt:lpstr>
      <vt:lpstr>Asset-Based Long-Term Care Solution</vt:lpstr>
      <vt:lpstr>Asset-Based Long-Term Care Solution</vt:lpstr>
      <vt:lpstr>Life Insurance-LTC Hybrid Plan</vt:lpstr>
      <vt:lpstr>Life Insurance-LTC Hybrid Plan</vt:lpstr>
      <vt:lpstr>Life Insurance-LTC Hybrid Plan</vt:lpstr>
      <vt:lpstr>Life Insurance-LTC Hybrid Plan Income Tax Treatment </vt:lpstr>
      <vt:lpstr>Life Insurance-LTC Hybrid Plan Income Tax Treatment </vt:lpstr>
      <vt:lpstr>Life Insurance-LTC Hybrid Plan Income Tax Treatment</vt:lpstr>
      <vt:lpstr>You Can Manage Your Finances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dc:creator>
  <cp:lastModifiedBy>Joan Barrett</cp:lastModifiedBy>
  <cp:revision>167</cp:revision>
  <cp:lastPrinted>2017-05-30T18:44:52Z</cp:lastPrinted>
  <dcterms:created xsi:type="dcterms:W3CDTF">2011-07-06T13:20:07Z</dcterms:created>
  <dcterms:modified xsi:type="dcterms:W3CDTF">2022-11-21T19:52:43Z</dcterms:modified>
</cp:coreProperties>
</file>