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56" r:id="rId2"/>
    <p:sldId id="257" r:id="rId3"/>
    <p:sldId id="312" r:id="rId4"/>
    <p:sldId id="311" r:id="rId5"/>
    <p:sldId id="313" r:id="rId6"/>
    <p:sldId id="314" r:id="rId7"/>
    <p:sldId id="315" r:id="rId8"/>
    <p:sldId id="316" r:id="rId9"/>
    <p:sldId id="317" r:id="rId10"/>
    <p:sldId id="318" r:id="rId11"/>
    <p:sldId id="319" r:id="rId12"/>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p:normalViewPr>
  <p:slideViewPr>
    <p:cSldViewPr>
      <p:cViewPr varScale="1">
        <p:scale>
          <a:sx n="96" d="100"/>
          <a:sy n="96" d="100"/>
        </p:scale>
        <p:origin x="139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31" tIns="45716" rIns="91431" bIns="45716" rtlCol="0"/>
          <a:lstStyle>
            <a:lvl1pPr algn="l">
              <a:defRPr sz="1200"/>
            </a:lvl1pPr>
          </a:lstStyle>
          <a:p>
            <a:r>
              <a:rPr lang="en-US"/>
              <a:t>Preparing for Your Retirement: The Role of Life Insurance in Retirement Planning</a:t>
            </a:r>
          </a:p>
        </p:txBody>
      </p:sp>
      <p:sp>
        <p:nvSpPr>
          <p:cNvPr id="3" name="Date Placeholder 2"/>
          <p:cNvSpPr>
            <a:spLocks noGrp="1"/>
          </p:cNvSpPr>
          <p:nvPr>
            <p:ph type="dt" sz="quarter" idx="1"/>
          </p:nvPr>
        </p:nvSpPr>
        <p:spPr>
          <a:xfrm>
            <a:off x="4143376" y="0"/>
            <a:ext cx="3170238" cy="479425"/>
          </a:xfrm>
          <a:prstGeom prst="rect">
            <a:avLst/>
          </a:prstGeom>
        </p:spPr>
        <p:txBody>
          <a:bodyPr vert="horz" lIns="91431" tIns="45716" rIns="91431" bIns="45716" rtlCol="0"/>
          <a:lstStyle>
            <a:lvl1pPr algn="r">
              <a:defRPr sz="1200"/>
            </a:lvl1pPr>
          </a:lstStyle>
          <a:p>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31" tIns="45716" rIns="91431" bIns="45716"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88"/>
            <a:ext cx="3170238" cy="479425"/>
          </a:xfrm>
          <a:prstGeom prst="rect">
            <a:avLst/>
          </a:prstGeom>
        </p:spPr>
        <p:txBody>
          <a:bodyPr vert="horz" lIns="91431" tIns="45716" rIns="91431" bIns="45716" rtlCol="0" anchor="b"/>
          <a:lstStyle>
            <a:lvl1pPr algn="r">
              <a:defRPr sz="1200"/>
            </a:lvl1pPr>
          </a:lstStyle>
          <a:p>
            <a:fld id="{6D6AE0CC-6AE0-4709-B3C0-9073B0BC5343}" type="slidenum">
              <a:rPr lang="en-US" smtClean="0"/>
              <a:pPr/>
              <a:t>‹#›</a:t>
            </a:fld>
            <a:endParaRPr lang="en-US"/>
          </a:p>
        </p:txBody>
      </p:sp>
    </p:spTree>
    <p:extLst>
      <p:ext uri="{BB962C8B-B14F-4D97-AF65-F5344CB8AC3E}">
        <p14:creationId xmlns:p14="http://schemas.microsoft.com/office/powerpoint/2010/main" val="3352566654"/>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69919" cy="480060"/>
          </a:xfrm>
          <a:prstGeom prst="rect">
            <a:avLst/>
          </a:prstGeom>
        </p:spPr>
        <p:txBody>
          <a:bodyPr vert="horz" lIns="96651" tIns="48325" rIns="96651" bIns="48325" rtlCol="0"/>
          <a:lstStyle>
            <a:lvl1pPr algn="l" fontAlgn="auto">
              <a:spcBef>
                <a:spcPts val="0"/>
              </a:spcBef>
              <a:spcAft>
                <a:spcPts val="0"/>
              </a:spcAft>
              <a:defRPr sz="1300">
                <a:latin typeface="+mn-lt"/>
                <a:cs typeface="+mn-cs"/>
              </a:defRPr>
            </a:lvl1pPr>
          </a:lstStyle>
          <a:p>
            <a:pPr>
              <a:defRPr/>
            </a:pPr>
            <a:r>
              <a:rPr lang="en-US"/>
              <a:t>Preparing for Your Retirement: The Role of Life Insurance in Retirement Planning</a:t>
            </a:r>
            <a:endParaRPr lang="en-GB"/>
          </a:p>
        </p:txBody>
      </p:sp>
      <p:sp>
        <p:nvSpPr>
          <p:cNvPr id="3" name="Date Placeholder 2"/>
          <p:cNvSpPr>
            <a:spLocks noGrp="1"/>
          </p:cNvSpPr>
          <p:nvPr>
            <p:ph type="dt" idx="1"/>
          </p:nvPr>
        </p:nvSpPr>
        <p:spPr>
          <a:xfrm>
            <a:off x="4143589" y="0"/>
            <a:ext cx="3169919" cy="480060"/>
          </a:xfrm>
          <a:prstGeom prst="rect">
            <a:avLst/>
          </a:prstGeom>
        </p:spPr>
        <p:txBody>
          <a:bodyPr vert="horz" lIns="96651" tIns="48325" rIns="96651" bIns="48325" rtlCol="0"/>
          <a:lstStyle>
            <a:lvl1pPr algn="r" fontAlgn="auto">
              <a:spcBef>
                <a:spcPts val="0"/>
              </a:spcBef>
              <a:spcAft>
                <a:spcPts val="0"/>
              </a:spcAft>
              <a:defRPr sz="1300">
                <a:latin typeface="+mn-lt"/>
                <a:cs typeface="+mn-cs"/>
              </a:defRPr>
            </a:lvl1pPr>
          </a:lstStyle>
          <a:p>
            <a:pPr>
              <a:defRPr/>
            </a:pPr>
            <a:endParaRPr lang="en-GB"/>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1" tIns="48325" rIns="96651" bIns="48325" rtlCol="0" anchor="ctr"/>
          <a:lstStyle/>
          <a:p>
            <a:pPr lvl="0"/>
            <a:endParaRPr lang="en-GB" noProof="0"/>
          </a:p>
        </p:txBody>
      </p:sp>
      <p:sp>
        <p:nvSpPr>
          <p:cNvPr id="5" name="Notes Placeholder 4"/>
          <p:cNvSpPr>
            <a:spLocks noGrp="1"/>
          </p:cNvSpPr>
          <p:nvPr>
            <p:ph type="body" sz="quarter" idx="3"/>
          </p:nvPr>
        </p:nvSpPr>
        <p:spPr>
          <a:xfrm>
            <a:off x="731520" y="4560569"/>
            <a:ext cx="5852160" cy="4320540"/>
          </a:xfrm>
          <a:prstGeom prst="rect">
            <a:avLst/>
          </a:prstGeom>
        </p:spPr>
        <p:txBody>
          <a:bodyPr vert="horz" lIns="96651" tIns="48325" rIns="96651" bIns="4832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1" y="9119474"/>
            <a:ext cx="3169919" cy="480060"/>
          </a:xfrm>
          <a:prstGeom prst="rect">
            <a:avLst/>
          </a:prstGeom>
        </p:spPr>
        <p:txBody>
          <a:bodyPr vert="horz" lIns="96651" tIns="48325" rIns="96651" bIns="48325" rtlCol="0" anchor="b"/>
          <a:lstStyle>
            <a:lvl1pPr algn="l" fontAlgn="auto">
              <a:spcBef>
                <a:spcPts val="0"/>
              </a:spcBef>
              <a:spcAft>
                <a:spcPts val="0"/>
              </a:spcAft>
              <a:defRPr sz="13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4143589" y="9119474"/>
            <a:ext cx="3169919" cy="480060"/>
          </a:xfrm>
          <a:prstGeom prst="rect">
            <a:avLst/>
          </a:prstGeom>
        </p:spPr>
        <p:txBody>
          <a:bodyPr vert="horz" lIns="96651" tIns="48325" rIns="96651" bIns="48325" rtlCol="0" anchor="b"/>
          <a:lstStyle>
            <a:lvl1pPr algn="r" fontAlgn="auto">
              <a:spcBef>
                <a:spcPts val="0"/>
              </a:spcBef>
              <a:spcAft>
                <a:spcPts val="0"/>
              </a:spcAft>
              <a:defRPr sz="1300">
                <a:latin typeface="+mn-lt"/>
                <a:cs typeface="+mn-cs"/>
              </a:defRPr>
            </a:lvl1pPr>
          </a:lstStyle>
          <a:p>
            <a:pPr>
              <a:defRPr/>
            </a:pPr>
            <a:fld id="{FB9ACC71-6D1E-4DA9-8E26-E6028EF0AC39}" type="slidenum">
              <a:rPr lang="en-GB"/>
              <a:pPr>
                <a:defRPr/>
              </a:pPr>
              <a:t>‹#›</a:t>
            </a:fld>
            <a:endParaRPr lang="en-GB"/>
          </a:p>
        </p:txBody>
      </p:sp>
    </p:spTree>
    <p:extLst>
      <p:ext uri="{BB962C8B-B14F-4D97-AF65-F5344CB8AC3E}">
        <p14:creationId xmlns:p14="http://schemas.microsoft.com/office/powerpoint/2010/main" val="1013267611"/>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B9ACC71-6D1E-4DA9-8E26-E6028EF0AC39}" type="slidenum">
              <a:rPr lang="en-GB" smtClean="0"/>
              <a:pPr>
                <a:defRPr/>
              </a:pPr>
              <a:t>1</a:t>
            </a:fld>
            <a:endParaRPr lang="en-GB"/>
          </a:p>
        </p:txBody>
      </p:sp>
      <p:sp>
        <p:nvSpPr>
          <p:cNvPr id="5" name="Date Placeholder 4"/>
          <p:cNvSpPr>
            <a:spLocks noGrp="1"/>
          </p:cNvSpPr>
          <p:nvPr>
            <p:ph type="dt" idx="11"/>
          </p:nvPr>
        </p:nvSpPr>
        <p:spPr/>
        <p:txBody>
          <a:bodyPr/>
          <a:lstStyle/>
          <a:p>
            <a:pPr>
              <a:defRPr/>
            </a:pPr>
            <a:endParaRPr lang="en-GB"/>
          </a:p>
        </p:txBody>
      </p:sp>
      <p:sp>
        <p:nvSpPr>
          <p:cNvPr id="6" name="Header Placeholder 5"/>
          <p:cNvSpPr>
            <a:spLocks noGrp="1"/>
          </p:cNvSpPr>
          <p:nvPr>
            <p:ph type="hdr" sz="quarter" idx="12"/>
          </p:nvPr>
        </p:nvSpPr>
        <p:spPr/>
        <p:txBody>
          <a:bodyPr/>
          <a:lstStyle/>
          <a:p>
            <a:pPr>
              <a:defRPr/>
            </a:pPr>
            <a:r>
              <a:rPr lang="en-US"/>
              <a:t>Preparing for Your Retirement: The Role of Life Insurance in Retirement Planning</a:t>
            </a:r>
            <a:endParaRPr lang="en-GB"/>
          </a:p>
        </p:txBody>
      </p:sp>
    </p:spTree>
    <p:extLst>
      <p:ext uri="{BB962C8B-B14F-4D97-AF65-F5344CB8AC3E}">
        <p14:creationId xmlns:p14="http://schemas.microsoft.com/office/powerpoint/2010/main" val="1867146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DF4A39E1-DBD5-4164-829E-C5F788A38D8C}" type="slidenum">
              <a:rPr lang="en-GB" smtClean="0"/>
              <a:pPr>
                <a:defRPr/>
              </a:pPr>
              <a:t>2</a:t>
            </a:fld>
            <a:endParaRPr lang="en-GB"/>
          </a:p>
        </p:txBody>
      </p:sp>
      <p:sp>
        <p:nvSpPr>
          <p:cNvPr id="2" name="Date Placeholder 1"/>
          <p:cNvSpPr>
            <a:spLocks noGrp="1"/>
          </p:cNvSpPr>
          <p:nvPr>
            <p:ph type="dt" idx="10"/>
          </p:nvPr>
        </p:nvSpPr>
        <p:spPr/>
        <p:txBody>
          <a:bodyPr/>
          <a:lstStyle/>
          <a:p>
            <a:pPr>
              <a:defRPr/>
            </a:pPr>
            <a:endParaRPr lang="en-GB"/>
          </a:p>
        </p:txBody>
      </p:sp>
      <p:sp>
        <p:nvSpPr>
          <p:cNvPr id="3" name="Header Placeholder 2"/>
          <p:cNvSpPr>
            <a:spLocks noGrp="1"/>
          </p:cNvSpPr>
          <p:nvPr>
            <p:ph type="hdr" sz="quarter" idx="11"/>
          </p:nvPr>
        </p:nvSpPr>
        <p:spPr/>
        <p:txBody>
          <a:bodyPr/>
          <a:lstStyle/>
          <a:p>
            <a:pPr>
              <a:defRPr/>
            </a:pPr>
            <a:r>
              <a:rPr lang="en-US"/>
              <a:t>Preparing for Your Retirement: The Role of Life Insurance in Retirement Planning</a:t>
            </a:r>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FA087D23-1958-4EDE-A2BA-9161B95ED5C5}" type="slidenum">
              <a:rPr lang="en-GB" smtClean="0"/>
              <a:pPr>
                <a:defRPr/>
              </a:pPr>
              <a:t>3</a:t>
            </a:fld>
            <a:endParaRPr lang="en-GB"/>
          </a:p>
        </p:txBody>
      </p:sp>
      <p:sp>
        <p:nvSpPr>
          <p:cNvPr id="2" name="Date Placeholder 1"/>
          <p:cNvSpPr>
            <a:spLocks noGrp="1"/>
          </p:cNvSpPr>
          <p:nvPr>
            <p:ph type="dt" idx="10"/>
          </p:nvPr>
        </p:nvSpPr>
        <p:spPr/>
        <p:txBody>
          <a:bodyPr/>
          <a:lstStyle/>
          <a:p>
            <a:pPr>
              <a:defRPr/>
            </a:pPr>
            <a:endParaRPr lang="en-GB"/>
          </a:p>
        </p:txBody>
      </p:sp>
      <p:sp>
        <p:nvSpPr>
          <p:cNvPr id="3" name="Header Placeholder 2"/>
          <p:cNvSpPr>
            <a:spLocks noGrp="1"/>
          </p:cNvSpPr>
          <p:nvPr>
            <p:ph type="hdr" sz="quarter" idx="11"/>
          </p:nvPr>
        </p:nvSpPr>
        <p:spPr/>
        <p:txBody>
          <a:bodyPr/>
          <a:lstStyle/>
          <a:p>
            <a:pPr>
              <a:defRPr/>
            </a:pPr>
            <a:r>
              <a:rPr lang="en-US"/>
              <a:t>Preparing for Your Retirement: The Role of Life Insurance in Retirement Planning</a:t>
            </a:r>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Box 3"/>
          <p:cNvSpPr txBox="1"/>
          <p:nvPr userDrawn="1"/>
        </p:nvSpPr>
        <p:spPr>
          <a:xfrm>
            <a:off x="428625" y="5143500"/>
            <a:ext cx="8286750" cy="1016000"/>
          </a:xfrm>
          <a:prstGeom prst="rect">
            <a:avLst/>
          </a:prstGeom>
          <a:noFill/>
        </p:spPr>
        <p:txBody>
          <a:bodyPr>
            <a:spAutoFit/>
          </a:bodyPr>
          <a:lstStyle/>
          <a:p>
            <a:pPr algn="just" fontAlgn="auto">
              <a:spcBef>
                <a:spcPts val="0"/>
              </a:spcBef>
              <a:spcAft>
                <a:spcPts val="0"/>
              </a:spcAft>
              <a:defRPr/>
            </a:pPr>
            <a:r>
              <a:rPr lang="en-US" sz="1200" dirty="0">
                <a:solidFill>
                  <a:schemeClr val="bg2">
                    <a:lumMod val="75000"/>
                  </a:schemeClr>
                </a:solidFill>
                <a:latin typeface="+mn-lt"/>
                <a:cs typeface="+mn-cs"/>
              </a:rPr>
              <a:t>©  2023 VSA, LP  Valid only if used prior to January 1, 2024.  The information, general principles and conclusions presented in this report are subject to local, state and federal laws and regulations, court cases and any revisions of same. While every care has been taken in the preparation of this report, VSA, L.P. is not engaged in providing legal, accounting, financial or other professional services. This report should not be used as a substitute for the professional advice of an attorney, accountant, or other qualified professional.</a:t>
            </a:r>
            <a:endParaRPr lang="en-GB" sz="1200" dirty="0">
              <a:solidFill>
                <a:schemeClr val="bg2">
                  <a:lumMod val="75000"/>
                </a:schemeClr>
              </a:solidFill>
              <a:latin typeface="+mn-lt"/>
              <a:cs typeface="+mn-cs"/>
            </a:endParaRPr>
          </a:p>
        </p:txBody>
      </p:sp>
      <p:sp>
        <p:nvSpPr>
          <p:cNvPr id="2" name="Title 1"/>
          <p:cNvSpPr>
            <a:spLocks noGrp="1"/>
          </p:cNvSpPr>
          <p:nvPr>
            <p:ph type="ctrTitle"/>
          </p:nvPr>
        </p:nvSpPr>
        <p:spPr>
          <a:xfrm>
            <a:off x="685800" y="2130425"/>
            <a:ext cx="7772400" cy="1470025"/>
          </a:xfrm>
        </p:spPr>
        <p:txBody>
          <a:bodyPr/>
          <a:lstStyle>
            <a:lvl1pPr algn="r">
              <a:defRPr sz="4300">
                <a:solidFill>
                  <a:schemeClr val="bg1"/>
                </a:solidFill>
              </a:defRPr>
            </a:lvl1pPr>
          </a:lstStyle>
          <a:p>
            <a:r>
              <a:rPr lang="en-US"/>
              <a:t>Click to edit Master title style</a:t>
            </a:r>
            <a:endParaRPr lang="en-GB"/>
          </a:p>
        </p:txBody>
      </p:sp>
      <p:sp>
        <p:nvSpPr>
          <p:cNvPr id="3" name="Subtitle 2"/>
          <p:cNvSpPr>
            <a:spLocks noGrp="1"/>
          </p:cNvSpPr>
          <p:nvPr>
            <p:ph type="subTitle" idx="1"/>
          </p:nvPr>
        </p:nvSpPr>
        <p:spPr>
          <a:xfrm>
            <a:off x="2071670" y="3857628"/>
            <a:ext cx="6400800" cy="614370"/>
          </a:xfrm>
        </p:spPr>
        <p:txBody>
          <a:bodyPr>
            <a:normAutofit/>
          </a:bodyPr>
          <a:lstStyle>
            <a:lvl1pPr marL="0" indent="0" algn="r">
              <a:buNone/>
              <a:defRPr sz="3400" i="1">
                <a:solidFill>
                  <a:schemeClr val="bg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5" name="Date Placeholder 3"/>
          <p:cNvSpPr>
            <a:spLocks noGrp="1"/>
          </p:cNvSpPr>
          <p:nvPr>
            <p:ph type="dt" sz="half" idx="10"/>
          </p:nvPr>
        </p:nvSpPr>
        <p:spPr/>
        <p:txBody>
          <a:bodyPr/>
          <a:lstStyle>
            <a:lvl1pPr>
              <a:defRPr/>
            </a:lvl1pPr>
          </a:lstStyle>
          <a:p>
            <a:pPr>
              <a:defRPr/>
            </a:pPr>
            <a:fld id="{5442810D-3703-49B3-B4AD-C2B3C6439093}" type="datetime1">
              <a:rPr lang="en-US"/>
              <a:pPr>
                <a:defRPr/>
              </a:pPr>
              <a:t>3/6/2025</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a:t>Preparing for Your Retirement: The Role of Life Insurance in Retirement Planning</a:t>
            </a:r>
          </a:p>
        </p:txBody>
      </p:sp>
      <p:sp>
        <p:nvSpPr>
          <p:cNvPr id="7" name="Slide Number Placeholder 5"/>
          <p:cNvSpPr>
            <a:spLocks noGrp="1"/>
          </p:cNvSpPr>
          <p:nvPr>
            <p:ph type="sldNum" sz="quarter" idx="12"/>
          </p:nvPr>
        </p:nvSpPr>
        <p:spPr/>
        <p:txBody>
          <a:bodyPr/>
          <a:lstStyle>
            <a:lvl1pPr>
              <a:defRPr/>
            </a:lvl1pPr>
          </a:lstStyle>
          <a:p>
            <a:pPr>
              <a:defRPr/>
            </a:pPr>
            <a:fld id="{313AB5C8-4CEF-4A44-9814-E4B45007EB96}" type="slidenum">
              <a:rPr lang="en-GB"/>
              <a:pPr>
                <a:defRPr/>
              </a:pPr>
              <a:t>‹#›</a:t>
            </a:fld>
            <a:endParaRPr lang="en-GB"/>
          </a:p>
        </p:txBody>
      </p:sp>
      <p:pic>
        <p:nvPicPr>
          <p:cNvPr id="8" name="Picture 8" descr="13042015-modified.png"/>
          <p:cNvPicPr>
            <a:picLocks noChangeAspect="1"/>
          </p:cNvPicPr>
          <p:nvPr userDrawn="1"/>
        </p:nvPicPr>
        <p:blipFill>
          <a:blip r:embed="rId2" cstate="print"/>
          <a:srcRect/>
          <a:stretch>
            <a:fillRect/>
          </a:stretch>
        </p:blipFill>
        <p:spPr bwMode="auto">
          <a:xfrm>
            <a:off x="251520" y="89570"/>
            <a:ext cx="3929063" cy="5567362"/>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3B4E8F5C-2C0E-4E5E-8EBB-9B5252E18369}" type="datetime1">
              <a:rPr lang="en-US"/>
              <a:pPr>
                <a:defRPr/>
              </a:pPr>
              <a:t>3/6/2025</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Preparing for Your Retirement: The Role of Life Insurance in Retirement Planning</a:t>
            </a:r>
          </a:p>
        </p:txBody>
      </p:sp>
      <p:sp>
        <p:nvSpPr>
          <p:cNvPr id="6" name="Slide Number Placeholder 5"/>
          <p:cNvSpPr>
            <a:spLocks noGrp="1"/>
          </p:cNvSpPr>
          <p:nvPr>
            <p:ph type="sldNum" sz="quarter" idx="12"/>
          </p:nvPr>
        </p:nvSpPr>
        <p:spPr/>
        <p:txBody>
          <a:bodyPr/>
          <a:lstStyle>
            <a:lvl1pPr>
              <a:defRPr/>
            </a:lvl1pPr>
          </a:lstStyle>
          <a:p>
            <a:pPr>
              <a:defRPr/>
            </a:pPr>
            <a:fld id="{FC62DA0C-707E-4648-8A6C-1F5170545869}"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C5CA0934-077D-4B78-B76C-377B01ACD4ED}" type="datetime1">
              <a:rPr lang="en-US"/>
              <a:pPr>
                <a:defRPr/>
              </a:pPr>
              <a:t>3/6/2025</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Preparing for Your Retirement: The Role of Life Insurance in Retirement Planning</a:t>
            </a:r>
          </a:p>
        </p:txBody>
      </p:sp>
      <p:sp>
        <p:nvSpPr>
          <p:cNvPr id="6" name="Slide Number Placeholder 5"/>
          <p:cNvSpPr>
            <a:spLocks noGrp="1"/>
          </p:cNvSpPr>
          <p:nvPr>
            <p:ph type="sldNum" sz="quarter" idx="12"/>
          </p:nvPr>
        </p:nvSpPr>
        <p:spPr/>
        <p:txBody>
          <a:bodyPr/>
          <a:lstStyle>
            <a:lvl1pPr>
              <a:defRPr/>
            </a:lvl1pPr>
          </a:lstStyle>
          <a:p>
            <a:pPr>
              <a:defRPr/>
            </a:pPr>
            <a:fld id="{61FE39B3-1B90-41F0-93FC-77CFB46D37A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ACB02AE7-9D54-44B6-B6FF-87F380D8F616}" type="datetime1">
              <a:rPr lang="en-US"/>
              <a:pPr>
                <a:defRPr/>
              </a:pPr>
              <a:t>3/6/2025</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Preparing for Your Retirement: The Role of Life Insurance in Retirement Planning</a:t>
            </a:r>
          </a:p>
        </p:txBody>
      </p:sp>
      <p:sp>
        <p:nvSpPr>
          <p:cNvPr id="6" name="Slide Number Placeholder 5"/>
          <p:cNvSpPr>
            <a:spLocks noGrp="1"/>
          </p:cNvSpPr>
          <p:nvPr>
            <p:ph type="sldNum" sz="quarter" idx="12"/>
          </p:nvPr>
        </p:nvSpPr>
        <p:spPr/>
        <p:txBody>
          <a:bodyPr/>
          <a:lstStyle>
            <a:lvl1pPr>
              <a:defRPr/>
            </a:lvl1pPr>
          </a:lstStyle>
          <a:p>
            <a:pPr>
              <a:defRPr/>
            </a:pPr>
            <a:fld id="{DC9CCE8C-044E-42EA-8732-892BC73F8AE2}"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9DFB8DD-290C-490E-A274-64E4C44DF522}" type="datetime1">
              <a:rPr lang="en-US"/>
              <a:pPr>
                <a:defRPr/>
              </a:pPr>
              <a:t>3/6/2025</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Preparing for Your Retirement: The Role of Life Insurance in Retirement Planning</a:t>
            </a:r>
          </a:p>
        </p:txBody>
      </p:sp>
      <p:sp>
        <p:nvSpPr>
          <p:cNvPr id="6" name="Slide Number Placeholder 5"/>
          <p:cNvSpPr>
            <a:spLocks noGrp="1"/>
          </p:cNvSpPr>
          <p:nvPr>
            <p:ph type="sldNum" sz="quarter" idx="12"/>
          </p:nvPr>
        </p:nvSpPr>
        <p:spPr/>
        <p:txBody>
          <a:bodyPr/>
          <a:lstStyle>
            <a:lvl1pPr>
              <a:defRPr/>
            </a:lvl1pPr>
          </a:lstStyle>
          <a:p>
            <a:pPr>
              <a:defRPr/>
            </a:pPr>
            <a:fld id="{7F6826F5-33DF-4071-80A0-7CE591323A40}"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270AFF10-8775-4D8B-A402-808013201477}" type="datetime1">
              <a:rPr lang="en-US"/>
              <a:pPr>
                <a:defRPr/>
              </a:pPr>
              <a:t>3/6/2025</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a:t>Preparing for Your Retirement: The Role of Life Insurance in Retirement Planning</a:t>
            </a:r>
          </a:p>
        </p:txBody>
      </p:sp>
      <p:sp>
        <p:nvSpPr>
          <p:cNvPr id="7" name="Slide Number Placeholder 5"/>
          <p:cNvSpPr>
            <a:spLocks noGrp="1"/>
          </p:cNvSpPr>
          <p:nvPr>
            <p:ph type="sldNum" sz="quarter" idx="12"/>
          </p:nvPr>
        </p:nvSpPr>
        <p:spPr/>
        <p:txBody>
          <a:bodyPr/>
          <a:lstStyle>
            <a:lvl1pPr>
              <a:defRPr/>
            </a:lvl1pPr>
          </a:lstStyle>
          <a:p>
            <a:pPr>
              <a:defRPr/>
            </a:pPr>
            <a:fld id="{6E40F3DF-9647-47C9-BC24-F88DD005EB00}"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8BDAD1F1-3F8B-479B-80B2-7E987A898B54}" type="datetime1">
              <a:rPr lang="en-US"/>
              <a:pPr>
                <a:defRPr/>
              </a:pPr>
              <a:t>3/6/2025</a:t>
            </a:fld>
            <a:endParaRPr lang="en-GB"/>
          </a:p>
        </p:txBody>
      </p:sp>
      <p:sp>
        <p:nvSpPr>
          <p:cNvPr id="8" name="Footer Placeholder 4"/>
          <p:cNvSpPr>
            <a:spLocks noGrp="1"/>
          </p:cNvSpPr>
          <p:nvPr>
            <p:ph type="ftr" sz="quarter" idx="11"/>
          </p:nvPr>
        </p:nvSpPr>
        <p:spPr/>
        <p:txBody>
          <a:bodyPr/>
          <a:lstStyle>
            <a:lvl1pPr>
              <a:defRPr/>
            </a:lvl1pPr>
          </a:lstStyle>
          <a:p>
            <a:pPr>
              <a:defRPr/>
            </a:pPr>
            <a:r>
              <a:rPr lang="en-GB"/>
              <a:t>Preparing for Your Retirement: The Role of Life Insurance in Retirement Planning</a:t>
            </a:r>
          </a:p>
        </p:txBody>
      </p:sp>
      <p:sp>
        <p:nvSpPr>
          <p:cNvPr id="9" name="Slide Number Placeholder 5"/>
          <p:cNvSpPr>
            <a:spLocks noGrp="1"/>
          </p:cNvSpPr>
          <p:nvPr>
            <p:ph type="sldNum" sz="quarter" idx="12"/>
          </p:nvPr>
        </p:nvSpPr>
        <p:spPr/>
        <p:txBody>
          <a:bodyPr/>
          <a:lstStyle>
            <a:lvl1pPr>
              <a:defRPr/>
            </a:lvl1pPr>
          </a:lstStyle>
          <a:p>
            <a:pPr>
              <a:defRPr/>
            </a:pPr>
            <a:fld id="{4E57B845-A35A-4CFE-AE7A-67E37AA874D0}"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31DED0B3-C50C-4B52-AC72-B039776C82B8}" type="datetime1">
              <a:rPr lang="en-US"/>
              <a:pPr>
                <a:defRPr/>
              </a:pPr>
              <a:t>3/6/2025</a:t>
            </a:fld>
            <a:endParaRPr lang="en-GB"/>
          </a:p>
        </p:txBody>
      </p:sp>
      <p:sp>
        <p:nvSpPr>
          <p:cNvPr id="4" name="Footer Placeholder 4"/>
          <p:cNvSpPr>
            <a:spLocks noGrp="1"/>
          </p:cNvSpPr>
          <p:nvPr>
            <p:ph type="ftr" sz="quarter" idx="11"/>
          </p:nvPr>
        </p:nvSpPr>
        <p:spPr/>
        <p:txBody>
          <a:bodyPr/>
          <a:lstStyle>
            <a:lvl1pPr>
              <a:defRPr/>
            </a:lvl1pPr>
          </a:lstStyle>
          <a:p>
            <a:pPr>
              <a:defRPr/>
            </a:pPr>
            <a:r>
              <a:rPr lang="en-GB"/>
              <a:t>Preparing for Your Retirement: The Role of Life Insurance in Retirement Planning</a:t>
            </a:r>
          </a:p>
        </p:txBody>
      </p:sp>
      <p:sp>
        <p:nvSpPr>
          <p:cNvPr id="5" name="Slide Number Placeholder 5"/>
          <p:cNvSpPr>
            <a:spLocks noGrp="1"/>
          </p:cNvSpPr>
          <p:nvPr>
            <p:ph type="sldNum" sz="quarter" idx="12"/>
          </p:nvPr>
        </p:nvSpPr>
        <p:spPr/>
        <p:txBody>
          <a:bodyPr/>
          <a:lstStyle>
            <a:lvl1pPr>
              <a:defRPr/>
            </a:lvl1pPr>
          </a:lstStyle>
          <a:p>
            <a:pPr>
              <a:defRPr/>
            </a:pPr>
            <a:fld id="{9E83793D-ECFF-4D49-B58A-941E9A8BD365}"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065E3C0-2C54-440A-A1AE-A8D65AC6E585}" type="datetime1">
              <a:rPr lang="en-US"/>
              <a:pPr>
                <a:defRPr/>
              </a:pPr>
              <a:t>3/6/2025</a:t>
            </a:fld>
            <a:endParaRPr lang="en-GB"/>
          </a:p>
        </p:txBody>
      </p:sp>
      <p:sp>
        <p:nvSpPr>
          <p:cNvPr id="3" name="Footer Placeholder 4"/>
          <p:cNvSpPr>
            <a:spLocks noGrp="1"/>
          </p:cNvSpPr>
          <p:nvPr>
            <p:ph type="ftr" sz="quarter" idx="11"/>
          </p:nvPr>
        </p:nvSpPr>
        <p:spPr/>
        <p:txBody>
          <a:bodyPr/>
          <a:lstStyle>
            <a:lvl1pPr>
              <a:defRPr/>
            </a:lvl1pPr>
          </a:lstStyle>
          <a:p>
            <a:pPr>
              <a:defRPr/>
            </a:pPr>
            <a:r>
              <a:rPr lang="en-GB"/>
              <a:t>Preparing for Your Retirement: The Role of Life Insurance in Retirement Planning</a:t>
            </a:r>
          </a:p>
        </p:txBody>
      </p:sp>
      <p:sp>
        <p:nvSpPr>
          <p:cNvPr id="4" name="Slide Number Placeholder 5"/>
          <p:cNvSpPr>
            <a:spLocks noGrp="1"/>
          </p:cNvSpPr>
          <p:nvPr>
            <p:ph type="sldNum" sz="quarter" idx="12"/>
          </p:nvPr>
        </p:nvSpPr>
        <p:spPr/>
        <p:txBody>
          <a:bodyPr/>
          <a:lstStyle>
            <a:lvl1pPr>
              <a:defRPr/>
            </a:lvl1pPr>
          </a:lstStyle>
          <a:p>
            <a:pPr>
              <a:defRPr/>
            </a:pPr>
            <a:fld id="{E9D056D7-F186-4328-81AF-7C1DD1460FF3}"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A242047-3797-4033-906C-55017F4C0A99}" type="datetime1">
              <a:rPr lang="en-US"/>
              <a:pPr>
                <a:defRPr/>
              </a:pPr>
              <a:t>3/6/2025</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a:t>Preparing for Your Retirement: The Role of Life Insurance in Retirement Planning</a:t>
            </a:r>
          </a:p>
        </p:txBody>
      </p:sp>
      <p:sp>
        <p:nvSpPr>
          <p:cNvPr id="7" name="Slide Number Placeholder 5"/>
          <p:cNvSpPr>
            <a:spLocks noGrp="1"/>
          </p:cNvSpPr>
          <p:nvPr>
            <p:ph type="sldNum" sz="quarter" idx="12"/>
          </p:nvPr>
        </p:nvSpPr>
        <p:spPr/>
        <p:txBody>
          <a:bodyPr/>
          <a:lstStyle>
            <a:lvl1pPr>
              <a:defRPr/>
            </a:lvl1pPr>
          </a:lstStyle>
          <a:p>
            <a:pPr>
              <a:defRPr/>
            </a:pPr>
            <a:fld id="{689A130D-5FE2-4AE9-A80E-E03C21581A7E}"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B8C2C25-93DE-4A95-9595-94FF1EAA27ED}" type="datetime1">
              <a:rPr lang="en-US"/>
              <a:pPr>
                <a:defRPr/>
              </a:pPr>
              <a:t>3/6/2025</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a:t>Preparing for Your Retirement: The Role of Life Insurance in Retirement Planning</a:t>
            </a:r>
          </a:p>
        </p:txBody>
      </p:sp>
      <p:sp>
        <p:nvSpPr>
          <p:cNvPr id="7" name="Slide Number Placeholder 5"/>
          <p:cNvSpPr>
            <a:spLocks noGrp="1"/>
          </p:cNvSpPr>
          <p:nvPr>
            <p:ph type="sldNum" sz="quarter" idx="12"/>
          </p:nvPr>
        </p:nvSpPr>
        <p:spPr/>
        <p:txBody>
          <a:bodyPr/>
          <a:lstStyle>
            <a:lvl1pPr>
              <a:defRPr/>
            </a:lvl1pPr>
          </a:lstStyle>
          <a:p>
            <a:pPr>
              <a:defRPr/>
            </a:pPr>
            <a:fld id="{B9FE1E82-1FBB-4F3F-9528-3583808C9BA8}"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ppt-background-retirement-planning-01.png"/>
          <p:cNvPicPr>
            <a:picLocks noChangeAspect="1"/>
          </p:cNvPicPr>
          <p:nvPr/>
        </p:nvPicPr>
        <p:blipFill>
          <a:blip r:embed="rId13" cstate="print"/>
          <a:stretch>
            <a:fillRect/>
          </a:stretch>
        </p:blipFill>
        <p:spPr bwMode="auto">
          <a:xfrm>
            <a:off x="0" y="0"/>
            <a:ext cx="9143999" cy="6858000"/>
          </a:xfrm>
          <a:prstGeom prst="rect">
            <a:avLst/>
          </a:prstGeom>
          <a:noFill/>
          <a:ln w="9525">
            <a:noFill/>
            <a:miter lim="800000"/>
            <a:headEnd/>
            <a:tailEnd/>
          </a:ln>
        </p:spPr>
      </p:pic>
      <p:sp>
        <p:nvSpPr>
          <p:cNvPr id="2" name="Title Placeholder 1"/>
          <p:cNvSpPr>
            <a:spLocks noGrp="1"/>
          </p:cNvSpPr>
          <p:nvPr>
            <p:ph type="title"/>
          </p:nvPr>
        </p:nvSpPr>
        <p:spPr>
          <a:xfrm>
            <a:off x="457200" y="0"/>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4293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2">
                    <a:lumMod val="75000"/>
                  </a:schemeClr>
                </a:solidFill>
                <a:latin typeface="+mn-lt"/>
                <a:cs typeface="+mn-cs"/>
              </a:defRPr>
            </a:lvl1pPr>
          </a:lstStyle>
          <a:p>
            <a:pPr>
              <a:defRPr/>
            </a:pPr>
            <a:fld id="{51DD71AA-24F8-4EDF-B889-AB171E7F9707}" type="datetime1">
              <a:rPr lang="en-US"/>
              <a:pPr>
                <a:defRPr/>
              </a:pPr>
              <a:t>3/6/2025</a:t>
            </a:fld>
            <a:endParaRPr lang="en-GB"/>
          </a:p>
        </p:txBody>
      </p:sp>
      <p:sp>
        <p:nvSpPr>
          <p:cNvPr id="5" name="Footer Placeholder 4"/>
          <p:cNvSpPr>
            <a:spLocks noGrp="1"/>
          </p:cNvSpPr>
          <p:nvPr>
            <p:ph type="ftr" sz="quarter" idx="3"/>
          </p:nvPr>
        </p:nvSpPr>
        <p:spPr>
          <a:xfrm>
            <a:off x="2786063" y="6429375"/>
            <a:ext cx="5214937" cy="365125"/>
          </a:xfrm>
          <a:prstGeom prst="rect">
            <a:avLst/>
          </a:prstGeom>
        </p:spPr>
        <p:txBody>
          <a:bodyPr vert="horz" lIns="91440" tIns="45720" rIns="91440" bIns="45720" rtlCol="0" anchor="ctr"/>
          <a:lstStyle>
            <a:lvl1pPr algn="l" fontAlgn="auto">
              <a:spcBef>
                <a:spcPts val="0"/>
              </a:spcBef>
              <a:spcAft>
                <a:spcPts val="0"/>
              </a:spcAft>
              <a:defRPr sz="1200">
                <a:solidFill>
                  <a:schemeClr val="bg2">
                    <a:lumMod val="75000"/>
                  </a:schemeClr>
                </a:solidFill>
                <a:latin typeface="+mn-lt"/>
                <a:cs typeface="+mn-cs"/>
              </a:defRPr>
            </a:lvl1pPr>
          </a:lstStyle>
          <a:p>
            <a:pPr>
              <a:defRPr/>
            </a:pPr>
            <a:r>
              <a:rPr lang="en-GB"/>
              <a:t>Preparing for Your Retirement: The Role of Life Insurance in Retirement Planning</a:t>
            </a:r>
          </a:p>
        </p:txBody>
      </p:sp>
      <p:sp>
        <p:nvSpPr>
          <p:cNvPr id="6" name="Slide Number Placeholder 5"/>
          <p:cNvSpPr>
            <a:spLocks noGrp="1"/>
          </p:cNvSpPr>
          <p:nvPr>
            <p:ph type="sldNum" sz="quarter" idx="4"/>
          </p:nvPr>
        </p:nvSpPr>
        <p:spPr>
          <a:xfrm>
            <a:off x="7929563" y="6429375"/>
            <a:ext cx="757237" cy="365125"/>
          </a:xfrm>
          <a:prstGeom prst="rect">
            <a:avLst/>
          </a:prstGeom>
        </p:spPr>
        <p:txBody>
          <a:bodyPr vert="horz" lIns="91440" tIns="45720" rIns="91440" bIns="45720" rtlCol="0" anchor="ctr"/>
          <a:lstStyle>
            <a:lvl1pPr algn="r" fontAlgn="auto">
              <a:spcBef>
                <a:spcPts val="0"/>
              </a:spcBef>
              <a:spcAft>
                <a:spcPts val="0"/>
              </a:spcAft>
              <a:defRPr sz="1200">
                <a:solidFill>
                  <a:schemeClr val="bg2">
                    <a:lumMod val="75000"/>
                  </a:schemeClr>
                </a:solidFill>
                <a:latin typeface="+mn-lt"/>
                <a:cs typeface="+mn-cs"/>
              </a:defRPr>
            </a:lvl1pPr>
          </a:lstStyle>
          <a:p>
            <a:pPr>
              <a:defRPr/>
            </a:pPr>
            <a:fld id="{6E812F15-3154-4834-8A34-DC36E530E183}"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67"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hf hdr="0" dt="0"/>
  <p:txStyles>
    <p:titleStyle>
      <a:lvl1pPr algn="l" rtl="0" eaLnBrk="0" fontAlgn="base" hangingPunct="0">
        <a:spcBef>
          <a:spcPct val="0"/>
        </a:spcBef>
        <a:spcAft>
          <a:spcPct val="0"/>
        </a:spcAft>
        <a:defRPr sz="3400" kern="1200">
          <a:solidFill>
            <a:schemeClr val="bg1"/>
          </a:solidFill>
          <a:effectLst>
            <a:outerShdw blurRad="38100" dist="38100" dir="2700000" algn="tl">
              <a:srgbClr val="000000">
                <a:alpha val="43137"/>
              </a:srgbClr>
            </a:outerShdw>
          </a:effectLst>
          <a:latin typeface="+mj-lt"/>
          <a:ea typeface="+mj-ea"/>
          <a:cs typeface="+mj-cs"/>
        </a:defRPr>
      </a:lvl1pPr>
      <a:lvl2pPr algn="l" rtl="0" eaLnBrk="0" fontAlgn="base" hangingPunct="0">
        <a:spcBef>
          <a:spcPct val="0"/>
        </a:spcBef>
        <a:spcAft>
          <a:spcPct val="0"/>
        </a:spcAft>
        <a:defRPr sz="3400">
          <a:solidFill>
            <a:schemeClr val="bg1"/>
          </a:solidFill>
          <a:latin typeface="Calibri" pitchFamily="34" charset="0"/>
        </a:defRPr>
      </a:lvl2pPr>
      <a:lvl3pPr algn="l" rtl="0" eaLnBrk="0" fontAlgn="base" hangingPunct="0">
        <a:spcBef>
          <a:spcPct val="0"/>
        </a:spcBef>
        <a:spcAft>
          <a:spcPct val="0"/>
        </a:spcAft>
        <a:defRPr sz="3400">
          <a:solidFill>
            <a:schemeClr val="bg1"/>
          </a:solidFill>
          <a:latin typeface="Calibri" pitchFamily="34" charset="0"/>
        </a:defRPr>
      </a:lvl3pPr>
      <a:lvl4pPr algn="l" rtl="0" eaLnBrk="0" fontAlgn="base" hangingPunct="0">
        <a:spcBef>
          <a:spcPct val="0"/>
        </a:spcBef>
        <a:spcAft>
          <a:spcPct val="0"/>
        </a:spcAft>
        <a:defRPr sz="3400">
          <a:solidFill>
            <a:schemeClr val="bg1"/>
          </a:solidFill>
          <a:latin typeface="Calibri" pitchFamily="34" charset="0"/>
        </a:defRPr>
      </a:lvl4pPr>
      <a:lvl5pPr algn="l" rtl="0" eaLnBrk="0" fontAlgn="base" hangingPunct="0">
        <a:spcBef>
          <a:spcPct val="0"/>
        </a:spcBef>
        <a:spcAft>
          <a:spcPct val="0"/>
        </a:spcAft>
        <a:defRPr sz="3400">
          <a:solidFill>
            <a:schemeClr val="bg1"/>
          </a:solidFill>
          <a:latin typeface="Calibri" pitchFamily="34" charset="0"/>
        </a:defRPr>
      </a:lvl5pPr>
      <a:lvl6pPr marL="457200" algn="l" rtl="0" fontAlgn="base">
        <a:spcBef>
          <a:spcPct val="0"/>
        </a:spcBef>
        <a:spcAft>
          <a:spcPct val="0"/>
        </a:spcAft>
        <a:defRPr sz="3400">
          <a:solidFill>
            <a:schemeClr val="bg1"/>
          </a:solidFill>
          <a:latin typeface="Calibri" pitchFamily="34" charset="0"/>
        </a:defRPr>
      </a:lvl6pPr>
      <a:lvl7pPr marL="914400" algn="l" rtl="0" fontAlgn="base">
        <a:spcBef>
          <a:spcPct val="0"/>
        </a:spcBef>
        <a:spcAft>
          <a:spcPct val="0"/>
        </a:spcAft>
        <a:defRPr sz="3400">
          <a:solidFill>
            <a:schemeClr val="bg1"/>
          </a:solidFill>
          <a:latin typeface="Calibri" pitchFamily="34" charset="0"/>
        </a:defRPr>
      </a:lvl7pPr>
      <a:lvl8pPr marL="1371600" algn="l" rtl="0" fontAlgn="base">
        <a:spcBef>
          <a:spcPct val="0"/>
        </a:spcBef>
        <a:spcAft>
          <a:spcPct val="0"/>
        </a:spcAft>
        <a:defRPr sz="3400">
          <a:solidFill>
            <a:schemeClr val="bg1"/>
          </a:solidFill>
          <a:latin typeface="Calibri" pitchFamily="34" charset="0"/>
        </a:defRPr>
      </a:lvl8pPr>
      <a:lvl9pPr marL="1828800" algn="l" rtl="0" fontAlgn="base">
        <a:spcBef>
          <a:spcPct val="0"/>
        </a:spcBef>
        <a:spcAft>
          <a:spcPct val="0"/>
        </a:spcAft>
        <a:defRPr sz="3400">
          <a:solidFill>
            <a:schemeClr val="bg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2"/>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2"/>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2"/>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2"/>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8840"/>
            <a:ext cx="7772400" cy="1470025"/>
          </a:xfrm>
        </p:spPr>
        <p:txBody>
          <a:bodyPr/>
          <a:lstStyle/>
          <a:p>
            <a:pPr eaLnBrk="1" fontAlgn="auto" hangingPunct="1">
              <a:spcAft>
                <a:spcPts val="0"/>
              </a:spcAft>
              <a:defRPr/>
            </a:pPr>
            <a:r>
              <a:rPr lang="en-GB" dirty="0"/>
              <a:t>Preparing for Your</a:t>
            </a:r>
            <a:br>
              <a:rPr lang="en-GB" dirty="0"/>
            </a:br>
            <a:r>
              <a:rPr lang="en-GB" dirty="0"/>
              <a:t>Retirement</a:t>
            </a:r>
          </a:p>
        </p:txBody>
      </p:sp>
      <p:sp>
        <p:nvSpPr>
          <p:cNvPr id="3" name="Subtitle 2"/>
          <p:cNvSpPr>
            <a:spLocks noGrp="1"/>
          </p:cNvSpPr>
          <p:nvPr>
            <p:ph type="subTitle" idx="1"/>
          </p:nvPr>
        </p:nvSpPr>
        <p:spPr>
          <a:xfrm>
            <a:off x="428625" y="3716040"/>
            <a:ext cx="8043863" cy="614363"/>
          </a:xfrm>
        </p:spPr>
        <p:txBody>
          <a:bodyPr rtlCol="0">
            <a:noAutofit/>
          </a:bodyPr>
          <a:lstStyle/>
          <a:p>
            <a:pPr eaLnBrk="1" fontAlgn="auto" hangingPunct="1">
              <a:spcAft>
                <a:spcPts val="0"/>
              </a:spcAft>
              <a:defRPr/>
            </a:pPr>
            <a:r>
              <a:rPr lang="en-GB" dirty="0"/>
              <a:t>The Role of Life Insurance in</a:t>
            </a:r>
          </a:p>
          <a:p>
            <a:pPr eaLnBrk="1" fontAlgn="auto" hangingPunct="1">
              <a:spcAft>
                <a:spcPts val="0"/>
              </a:spcAft>
              <a:defRPr/>
            </a:pPr>
            <a:r>
              <a:rPr lang="en-GB" dirty="0"/>
              <a:t>Retirement Planning</a:t>
            </a:r>
          </a:p>
        </p:txBody>
      </p:sp>
      <p:sp>
        <p:nvSpPr>
          <p:cNvPr id="5" name="Slide Number Placeholder 2"/>
          <p:cNvSpPr>
            <a:spLocks noGrp="1"/>
          </p:cNvSpPr>
          <p:nvPr>
            <p:ph type="sldNum" sz="quarter" idx="12"/>
          </p:nvPr>
        </p:nvSpPr>
        <p:spPr/>
        <p:txBody>
          <a:bodyPr/>
          <a:lstStyle/>
          <a:p>
            <a:pPr>
              <a:defRPr/>
            </a:pPr>
            <a:r>
              <a:rPr lang="en-GB"/>
              <a:t>1a2-02</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72488" cy="1143000"/>
          </a:xfrm>
        </p:spPr>
        <p:txBody>
          <a:bodyPr/>
          <a:lstStyle/>
          <a:p>
            <a:pPr eaLnBrk="1" fontAlgn="auto" hangingPunct="1">
              <a:spcAft>
                <a:spcPts val="0"/>
              </a:spcAft>
              <a:defRPr/>
            </a:pPr>
            <a:r>
              <a:rPr lang="en-GB" sz="2800" dirty="0">
                <a:solidFill>
                  <a:prstClr val="white"/>
                </a:solidFill>
              </a:rPr>
              <a:t>Tax Issues Affecting the Role of Cash Value Life Insurance </a:t>
            </a:r>
            <a:endParaRPr lang="en-GB" dirty="0"/>
          </a:p>
        </p:txBody>
      </p:sp>
      <p:sp>
        <p:nvSpPr>
          <p:cNvPr id="3" name="Slide Number Placeholder 2"/>
          <p:cNvSpPr>
            <a:spLocks noGrp="1"/>
          </p:cNvSpPr>
          <p:nvPr>
            <p:ph type="sldNum" sz="quarter" idx="12"/>
          </p:nvPr>
        </p:nvSpPr>
        <p:spPr/>
        <p:txBody>
          <a:bodyPr/>
          <a:lstStyle/>
          <a:p>
            <a:pPr>
              <a:defRPr/>
            </a:pPr>
            <a:fld id="{9C0A87EF-A995-4D23-A1A7-543A25DE8A2F}" type="slidenum">
              <a:rPr lang="en-GB"/>
              <a:pPr>
                <a:defRPr/>
              </a:pPr>
              <a:t>10</a:t>
            </a:fld>
            <a:endParaRPr lang="en-GB"/>
          </a:p>
        </p:txBody>
      </p:sp>
      <p:sp>
        <p:nvSpPr>
          <p:cNvPr id="4" name="Footer Placeholder 3"/>
          <p:cNvSpPr>
            <a:spLocks noGrp="1"/>
          </p:cNvSpPr>
          <p:nvPr>
            <p:ph type="ftr" sz="quarter" idx="11"/>
          </p:nvPr>
        </p:nvSpPr>
        <p:spPr/>
        <p:txBody>
          <a:bodyPr/>
          <a:lstStyle/>
          <a:p>
            <a:pPr>
              <a:defRPr/>
            </a:pPr>
            <a:r>
              <a:rPr lang="en-GB"/>
              <a:t>Preparing for Your Retirement: The Role of Life Insurance in Retirement Planning</a:t>
            </a:r>
          </a:p>
        </p:txBody>
      </p:sp>
      <p:sp>
        <p:nvSpPr>
          <p:cNvPr id="16" name="TextBox 5"/>
          <p:cNvSpPr txBox="1">
            <a:spLocks noChangeArrowheads="1"/>
          </p:cNvSpPr>
          <p:nvPr/>
        </p:nvSpPr>
        <p:spPr bwMode="auto">
          <a:xfrm>
            <a:off x="1643063" y="1071563"/>
            <a:ext cx="7143750" cy="430212"/>
          </a:xfrm>
          <a:prstGeom prst="rect">
            <a:avLst/>
          </a:prstGeom>
          <a:noFill/>
          <a:ln w="9525">
            <a:noFill/>
            <a:miter lim="800000"/>
            <a:headEnd/>
            <a:tailEnd/>
          </a:ln>
        </p:spPr>
        <p:txBody>
          <a:bodyPr>
            <a:spAutoFit/>
          </a:bodyPr>
          <a:lstStyle/>
          <a:p>
            <a:pPr>
              <a:defRPr/>
            </a:pPr>
            <a:r>
              <a:rPr lang="en-GB" sz="2200" b="1" dirty="0">
                <a:solidFill>
                  <a:srgbClr val="FFC000"/>
                </a:solidFill>
                <a:effectLst>
                  <a:outerShdw blurRad="38100" dist="38100" dir="2700000" algn="tl">
                    <a:srgbClr val="000000">
                      <a:alpha val="43137"/>
                    </a:srgbClr>
                  </a:outerShdw>
                </a:effectLst>
                <a:latin typeface="Calibri" pitchFamily="34" charset="0"/>
              </a:rPr>
              <a:t>in Retirement Planning</a:t>
            </a:r>
          </a:p>
        </p:txBody>
      </p:sp>
      <p:cxnSp>
        <p:nvCxnSpPr>
          <p:cNvPr id="17" name="Elbow Connector 16"/>
          <p:cNvCxnSpPr>
            <a:stCxn id="2" idx="1"/>
            <a:endCxn id="16" idx="1"/>
          </p:cNvCxnSpPr>
          <p:nvPr/>
        </p:nvCxnSpPr>
        <p:spPr>
          <a:xfrm rot="10800000" flipH="1" flipV="1">
            <a:off x="457200" y="571500"/>
            <a:ext cx="1185863" cy="714375"/>
          </a:xfrm>
          <a:prstGeom prst="bentConnector3">
            <a:avLst>
              <a:gd name="adj1" fmla="val -19277"/>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214563" y="1857375"/>
            <a:ext cx="6500812" cy="2138363"/>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600"/>
              </a:spcAft>
              <a:defRPr/>
            </a:pPr>
            <a:r>
              <a:rPr lang="en-GB" sz="1600" dirty="0">
                <a:effectLst>
                  <a:outerShdw blurRad="38100" dist="38100" dir="2700000" algn="tl">
                    <a:srgbClr val="000000">
                      <a:alpha val="43137"/>
                    </a:srgbClr>
                  </a:outerShdw>
                </a:effectLst>
              </a:rPr>
              <a:t>Policy loans from life insurance contracts are not treated as distributions, assuming the policy qualifies as life insurance under IRC Sec. 7702 and is not considered a modified endowment contract.</a:t>
            </a:r>
          </a:p>
          <a:p>
            <a:pPr algn="just" fontAlgn="auto">
              <a:spcBef>
                <a:spcPts val="0"/>
              </a:spcBef>
              <a:spcAft>
                <a:spcPts val="600"/>
              </a:spcAft>
              <a:defRPr/>
            </a:pPr>
            <a:r>
              <a:rPr lang="en-GB" sz="1600" dirty="0">
                <a:effectLst>
                  <a:outerShdw blurRad="38100" dist="38100" dir="2700000" algn="tl">
                    <a:srgbClr val="000000">
                      <a:alpha val="43137"/>
                    </a:srgbClr>
                  </a:outerShdw>
                </a:effectLst>
              </a:rPr>
              <a:t>Upon policy lapse or surrender, the outstanding loan balance is automatically repaid from policy cash values. This may, however, cause the recognition of taxable income. At death, the death benefit will automatically be reduced by the amount of the outstanding loan, an action that does not cause the recognition of taxable income.</a:t>
            </a:r>
            <a:endParaRPr lang="en-GB" sz="1600" dirty="0">
              <a:solidFill>
                <a:schemeClr val="bg1"/>
              </a:solidFill>
              <a:effectLst>
                <a:outerShdw blurRad="38100" dist="38100" dir="2700000" algn="tl">
                  <a:srgbClr val="000000">
                    <a:alpha val="43137"/>
                  </a:srgbClr>
                </a:outerShdw>
              </a:effectLst>
            </a:endParaRPr>
          </a:p>
        </p:txBody>
      </p:sp>
      <p:sp>
        <p:nvSpPr>
          <p:cNvPr id="38" name="TextBox 37"/>
          <p:cNvSpPr txBox="1"/>
          <p:nvPr/>
        </p:nvSpPr>
        <p:spPr>
          <a:xfrm>
            <a:off x="500063" y="1928813"/>
            <a:ext cx="1571625" cy="584200"/>
          </a:xfrm>
          <a:prstGeom prst="rect">
            <a:avLst/>
          </a:prstGeom>
          <a:ln/>
        </p:spPr>
        <p:style>
          <a:lnRef idx="1">
            <a:schemeClr val="accent6"/>
          </a:lnRef>
          <a:fillRef idx="3">
            <a:schemeClr val="accent6"/>
          </a:fillRef>
          <a:effectRef idx="2">
            <a:schemeClr val="accent6"/>
          </a:effectRef>
          <a:fontRef idx="minor">
            <a:schemeClr val="lt1"/>
          </a:fontRef>
        </p:style>
        <p:txBody>
          <a:bodyPr>
            <a:spAutoFit/>
          </a:bodyPr>
          <a:lstStyle/>
          <a:p>
            <a:pPr algn="ctr" fontAlgn="auto">
              <a:spcBef>
                <a:spcPts val="0"/>
              </a:spcBef>
              <a:spcAft>
                <a:spcPts val="0"/>
              </a:spcAft>
              <a:defRPr/>
            </a:pPr>
            <a:r>
              <a:rPr lang="en-GB" sz="1600" dirty="0"/>
              <a:t>Policy Loans Are Income Tax Free</a:t>
            </a:r>
          </a:p>
        </p:txBody>
      </p:sp>
      <p:sp>
        <p:nvSpPr>
          <p:cNvPr id="39" name="TextBox 38"/>
          <p:cNvSpPr txBox="1"/>
          <p:nvPr/>
        </p:nvSpPr>
        <p:spPr>
          <a:xfrm>
            <a:off x="2214563" y="4143375"/>
            <a:ext cx="6500812" cy="584200"/>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600"/>
              </a:spcAft>
              <a:defRPr/>
            </a:pPr>
            <a:r>
              <a:rPr lang="en-GB" sz="1600" dirty="0">
                <a:effectLst>
                  <a:outerShdw blurRad="38100" dist="38100" dir="2700000" algn="tl">
                    <a:srgbClr val="000000">
                      <a:alpha val="43137"/>
                    </a:srgbClr>
                  </a:outerShdw>
                </a:effectLst>
              </a:rPr>
              <a:t>As a general rule, death benefits are excludable from the beneficiary’s gross income (IRC Sec. 101(a)(1)).</a:t>
            </a:r>
            <a:endParaRPr lang="en-GB" sz="1600" dirty="0">
              <a:solidFill>
                <a:schemeClr val="bg1"/>
              </a:solidFill>
              <a:effectLst>
                <a:outerShdw blurRad="38100" dist="38100" dir="2700000" algn="tl">
                  <a:srgbClr val="000000">
                    <a:alpha val="43137"/>
                  </a:srgbClr>
                </a:outerShdw>
              </a:effectLst>
            </a:endParaRPr>
          </a:p>
        </p:txBody>
      </p:sp>
      <p:sp>
        <p:nvSpPr>
          <p:cNvPr id="40" name="TextBox 39"/>
          <p:cNvSpPr txBox="1"/>
          <p:nvPr/>
        </p:nvSpPr>
        <p:spPr>
          <a:xfrm>
            <a:off x="500063" y="4214813"/>
            <a:ext cx="1571625" cy="584200"/>
          </a:xfrm>
          <a:prstGeom prst="rect">
            <a:avLst/>
          </a:prstGeom>
          <a:ln/>
        </p:spPr>
        <p:style>
          <a:lnRef idx="1">
            <a:schemeClr val="accent6"/>
          </a:lnRef>
          <a:fillRef idx="3">
            <a:schemeClr val="accent6"/>
          </a:fillRef>
          <a:effectRef idx="2">
            <a:schemeClr val="accent6"/>
          </a:effectRef>
          <a:fontRef idx="minor">
            <a:schemeClr val="lt1"/>
          </a:fontRef>
        </p:style>
        <p:txBody>
          <a:bodyPr>
            <a:spAutoFit/>
          </a:bodyPr>
          <a:lstStyle/>
          <a:p>
            <a:pPr algn="ctr" fontAlgn="auto">
              <a:spcBef>
                <a:spcPts val="0"/>
              </a:spcBef>
              <a:spcAft>
                <a:spcPts val="0"/>
              </a:spcAft>
              <a:defRPr/>
            </a:pPr>
            <a:r>
              <a:rPr lang="en-GB" sz="1600" dirty="0"/>
              <a:t>Income-Tax-Free Death Benefit</a:t>
            </a:r>
            <a:endParaRPr lang="en-GB" sz="1600" dirty="0">
              <a:solidFill>
                <a:schemeClr val="bg1"/>
              </a:solidFill>
            </a:endParaRPr>
          </a:p>
        </p:txBody>
      </p:sp>
      <p:sp>
        <p:nvSpPr>
          <p:cNvPr id="12" name="TextBox 11"/>
          <p:cNvSpPr txBox="1"/>
          <p:nvPr/>
        </p:nvSpPr>
        <p:spPr>
          <a:xfrm>
            <a:off x="2214563" y="5065713"/>
            <a:ext cx="6500812" cy="1077912"/>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600"/>
              </a:spcAft>
              <a:defRPr/>
            </a:pPr>
            <a:r>
              <a:rPr lang="en-GB" sz="1600" dirty="0">
                <a:effectLst>
                  <a:outerShdw blurRad="38100" dist="38100" dir="2700000" algn="tl">
                    <a:srgbClr val="000000">
                      <a:alpha val="43137"/>
                    </a:srgbClr>
                  </a:outerShdw>
                </a:effectLst>
              </a:rPr>
              <a:t>Depending on current tax law, receiving an accelerated death benefit disbursement may trigger a "taxable event" for the insured.  Consult a tax professional about the possible tax implications of accepting a disbursement of accelerated death benefit funds.</a:t>
            </a:r>
            <a:endParaRPr lang="en-GB" sz="1600" dirty="0">
              <a:solidFill>
                <a:schemeClr val="bg1"/>
              </a:solidFill>
              <a:effectLst>
                <a:outerShdw blurRad="38100" dist="38100" dir="2700000" algn="tl">
                  <a:srgbClr val="000000">
                    <a:alpha val="43137"/>
                  </a:srgbClr>
                </a:outerShdw>
              </a:effectLst>
            </a:endParaRPr>
          </a:p>
        </p:txBody>
      </p:sp>
      <p:sp>
        <p:nvSpPr>
          <p:cNvPr id="13" name="TextBox 12"/>
          <p:cNvSpPr txBox="1"/>
          <p:nvPr/>
        </p:nvSpPr>
        <p:spPr>
          <a:xfrm>
            <a:off x="500063" y="5137150"/>
            <a:ext cx="1571625" cy="831850"/>
          </a:xfrm>
          <a:prstGeom prst="rect">
            <a:avLst/>
          </a:prstGeom>
          <a:ln/>
        </p:spPr>
        <p:style>
          <a:lnRef idx="1">
            <a:schemeClr val="accent6"/>
          </a:lnRef>
          <a:fillRef idx="3">
            <a:schemeClr val="accent6"/>
          </a:fillRef>
          <a:effectRef idx="2">
            <a:schemeClr val="accent6"/>
          </a:effectRef>
          <a:fontRef idx="minor">
            <a:schemeClr val="lt1"/>
          </a:fontRef>
        </p:style>
        <p:txBody>
          <a:bodyPr>
            <a:spAutoFit/>
          </a:bodyPr>
          <a:lstStyle/>
          <a:p>
            <a:pPr algn="ctr" fontAlgn="auto">
              <a:spcBef>
                <a:spcPts val="0"/>
              </a:spcBef>
              <a:spcAft>
                <a:spcPts val="0"/>
              </a:spcAft>
              <a:defRPr/>
            </a:pPr>
            <a:r>
              <a:rPr lang="en-GB" sz="1600" dirty="0"/>
              <a:t>Income-Tax-Free Accelerated Death Benefits</a:t>
            </a:r>
            <a:endParaRPr lang="en-GB" sz="1600"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GB" dirty="0"/>
              <a:t>Cash Value Life Insurance</a:t>
            </a:r>
          </a:p>
        </p:txBody>
      </p:sp>
      <p:sp>
        <p:nvSpPr>
          <p:cNvPr id="3" name="Slide Number Placeholder 2"/>
          <p:cNvSpPr>
            <a:spLocks noGrp="1"/>
          </p:cNvSpPr>
          <p:nvPr>
            <p:ph type="sldNum" sz="quarter" idx="12"/>
          </p:nvPr>
        </p:nvSpPr>
        <p:spPr/>
        <p:txBody>
          <a:bodyPr/>
          <a:lstStyle/>
          <a:p>
            <a:pPr>
              <a:defRPr/>
            </a:pPr>
            <a:fld id="{A137812A-1A4D-40A9-8CA8-CF815908FC38}" type="slidenum">
              <a:rPr lang="en-GB"/>
              <a:pPr>
                <a:defRPr/>
              </a:pPr>
              <a:t>11</a:t>
            </a:fld>
            <a:endParaRPr lang="en-GB"/>
          </a:p>
        </p:txBody>
      </p:sp>
      <p:sp>
        <p:nvSpPr>
          <p:cNvPr id="4" name="Footer Placeholder 3"/>
          <p:cNvSpPr>
            <a:spLocks noGrp="1"/>
          </p:cNvSpPr>
          <p:nvPr>
            <p:ph type="ftr" sz="quarter" idx="11"/>
          </p:nvPr>
        </p:nvSpPr>
        <p:spPr/>
        <p:txBody>
          <a:bodyPr/>
          <a:lstStyle/>
          <a:p>
            <a:pPr>
              <a:defRPr/>
            </a:pPr>
            <a:r>
              <a:rPr lang="en-GB"/>
              <a:t>Preparing for Your Retirement: The Role of Life Insurance in Retirement Planning</a:t>
            </a:r>
          </a:p>
        </p:txBody>
      </p:sp>
      <p:sp>
        <p:nvSpPr>
          <p:cNvPr id="36" name="Rectangle 35"/>
          <p:cNvSpPr/>
          <p:nvPr/>
        </p:nvSpPr>
        <p:spPr>
          <a:xfrm>
            <a:off x="428625" y="6000750"/>
            <a:ext cx="8286750" cy="292100"/>
          </a:xfrm>
          <a:prstGeom prst="rect">
            <a:avLst/>
          </a:prstGeom>
        </p:spPr>
        <p:txBody>
          <a:bodyPr>
            <a:spAutoFit/>
          </a:bodyPr>
          <a:lstStyle/>
          <a:p>
            <a:pPr algn="just" fontAlgn="auto">
              <a:spcBef>
                <a:spcPts val="0"/>
              </a:spcBef>
              <a:spcAft>
                <a:spcPts val="0"/>
              </a:spcAft>
              <a:defRPr/>
            </a:pPr>
            <a:r>
              <a:rPr lang="en-GB" sz="1300" dirty="0">
                <a:solidFill>
                  <a:schemeClr val="bg2">
                    <a:lumMod val="75000"/>
                  </a:schemeClr>
                </a:solidFill>
                <a:latin typeface="+mn-lt"/>
                <a:cs typeface="+mn-cs"/>
              </a:rPr>
              <a:t>* Guarantees are subject to the claims-paying ability of the issuing insurance company.</a:t>
            </a:r>
          </a:p>
        </p:txBody>
      </p:sp>
      <p:sp>
        <p:nvSpPr>
          <p:cNvPr id="21" name="TextBox 20"/>
          <p:cNvSpPr txBox="1"/>
          <p:nvPr/>
        </p:nvSpPr>
        <p:spPr>
          <a:xfrm>
            <a:off x="642938" y="2236996"/>
            <a:ext cx="1285875" cy="584200"/>
          </a:xfrm>
          <a:prstGeom prst="rect">
            <a:avLst/>
          </a:prstGeom>
          <a:ln/>
        </p:spPr>
        <p:style>
          <a:lnRef idx="1">
            <a:schemeClr val="accent6"/>
          </a:lnRef>
          <a:fillRef idx="3">
            <a:schemeClr val="accent6"/>
          </a:fillRef>
          <a:effectRef idx="2">
            <a:schemeClr val="accent6"/>
          </a:effectRef>
          <a:fontRef idx="minor">
            <a:schemeClr val="lt1"/>
          </a:fontRef>
        </p:style>
        <p:txBody>
          <a:bodyPr>
            <a:spAutoFit/>
          </a:bodyPr>
          <a:lstStyle/>
          <a:p>
            <a:pPr algn="r" fontAlgn="auto">
              <a:spcBef>
                <a:spcPts val="0"/>
              </a:spcBef>
              <a:spcAft>
                <a:spcPts val="0"/>
              </a:spcAft>
              <a:defRPr/>
            </a:pPr>
            <a:r>
              <a:rPr lang="en-GB" sz="1600" dirty="0"/>
              <a:t>Whole Life Insurance</a:t>
            </a:r>
          </a:p>
        </p:txBody>
      </p:sp>
      <p:sp>
        <p:nvSpPr>
          <p:cNvPr id="22" name="TextBox 21"/>
          <p:cNvSpPr txBox="1"/>
          <p:nvPr/>
        </p:nvSpPr>
        <p:spPr>
          <a:xfrm>
            <a:off x="2143125" y="2189798"/>
            <a:ext cx="6572250" cy="1231900"/>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600"/>
              </a:spcAft>
              <a:defRPr/>
            </a:pPr>
            <a:r>
              <a:rPr lang="en-GB" sz="1600" dirty="0">
                <a:effectLst>
                  <a:outerShdw blurRad="38100" dist="38100" dir="2700000" algn="tl">
                    <a:srgbClr val="000000">
                      <a:alpha val="43137"/>
                    </a:srgbClr>
                  </a:outerShdw>
                </a:effectLst>
              </a:rPr>
              <a:t>The policy owner pays a fixed, level premium and cash values accumulate at a guaranteed* rate of return.</a:t>
            </a:r>
          </a:p>
          <a:p>
            <a:pPr algn="just" fontAlgn="auto">
              <a:spcBef>
                <a:spcPts val="0"/>
              </a:spcBef>
              <a:spcAft>
                <a:spcPts val="600"/>
              </a:spcAft>
              <a:defRPr/>
            </a:pPr>
            <a:r>
              <a:rPr lang="en-GB" sz="1600" dirty="0">
                <a:effectLst>
                  <a:outerShdw blurRad="38100" dist="38100" dir="2700000" algn="tl">
                    <a:srgbClr val="000000">
                      <a:alpha val="43137"/>
                    </a:srgbClr>
                  </a:outerShdw>
                </a:effectLst>
              </a:rPr>
              <a:t>The insurance company promises to pay a guaranteed* death benefit.</a:t>
            </a:r>
          </a:p>
          <a:p>
            <a:pPr algn="just" fontAlgn="auto">
              <a:spcBef>
                <a:spcPts val="0"/>
              </a:spcBef>
              <a:spcAft>
                <a:spcPts val="600"/>
              </a:spcAft>
              <a:defRPr/>
            </a:pPr>
            <a:r>
              <a:rPr lang="en-GB" sz="1600" dirty="0">
                <a:effectLst>
                  <a:outerShdw blurRad="38100" dist="38100" dir="2700000" algn="tl">
                    <a:srgbClr val="000000">
                      <a:alpha val="43137"/>
                    </a:srgbClr>
                  </a:outerShdw>
                </a:effectLst>
              </a:rPr>
              <a:t>Policy dividends may be payable.</a:t>
            </a:r>
            <a:endParaRPr lang="en-GB" sz="1600" dirty="0">
              <a:solidFill>
                <a:schemeClr val="bg1"/>
              </a:solidFill>
              <a:effectLst>
                <a:outerShdw blurRad="38100" dist="38100" dir="2700000" algn="tl">
                  <a:srgbClr val="000000">
                    <a:alpha val="43137"/>
                  </a:srgbClr>
                </a:outerShdw>
              </a:effectLst>
            </a:endParaRPr>
          </a:p>
        </p:txBody>
      </p:sp>
      <p:sp>
        <p:nvSpPr>
          <p:cNvPr id="32" name="Rectangle 31"/>
          <p:cNvSpPr/>
          <p:nvPr/>
        </p:nvSpPr>
        <p:spPr>
          <a:xfrm>
            <a:off x="6357938" y="5764213"/>
            <a:ext cx="2286000" cy="307975"/>
          </a:xfrm>
          <a:prstGeom prst="rect">
            <a:avLst/>
          </a:prstGeom>
        </p:spPr>
        <p:txBody>
          <a:bodyPr>
            <a:spAutoFit/>
          </a:bodyPr>
          <a:lstStyle/>
          <a:p>
            <a:pPr algn="r" fontAlgn="auto">
              <a:spcBef>
                <a:spcPts val="0"/>
              </a:spcBef>
              <a:spcAft>
                <a:spcPts val="0"/>
              </a:spcAft>
              <a:defRPr/>
            </a:pPr>
            <a:r>
              <a:rPr lang="en-GB" sz="1400" i="1" dirty="0">
                <a:solidFill>
                  <a:schemeClr val="bg2">
                    <a:lumMod val="75000"/>
                  </a:schemeClr>
                </a:solidFill>
                <a:latin typeface="+mn-lt"/>
                <a:cs typeface="+mn-cs"/>
              </a:rPr>
              <a:t>continued on next slide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GB" dirty="0"/>
              <a:t>Your Earning Power </a:t>
            </a:r>
          </a:p>
        </p:txBody>
      </p:sp>
      <p:sp>
        <p:nvSpPr>
          <p:cNvPr id="3" name="Slide Number Placeholder 2"/>
          <p:cNvSpPr>
            <a:spLocks noGrp="1"/>
          </p:cNvSpPr>
          <p:nvPr>
            <p:ph type="sldNum" sz="quarter" idx="12"/>
          </p:nvPr>
        </p:nvSpPr>
        <p:spPr/>
        <p:txBody>
          <a:bodyPr/>
          <a:lstStyle/>
          <a:p>
            <a:pPr>
              <a:defRPr/>
            </a:pPr>
            <a:fld id="{4F103654-B7EA-4917-8E7F-20164C5DF7BB}" type="slidenum">
              <a:rPr lang="en-GB"/>
              <a:pPr>
                <a:defRPr/>
              </a:pPr>
              <a:t>2</a:t>
            </a:fld>
            <a:endParaRPr lang="en-GB"/>
          </a:p>
        </p:txBody>
      </p:sp>
      <p:sp>
        <p:nvSpPr>
          <p:cNvPr id="4" name="Footer Placeholder 3"/>
          <p:cNvSpPr>
            <a:spLocks noGrp="1"/>
          </p:cNvSpPr>
          <p:nvPr>
            <p:ph type="ftr" sz="quarter" idx="11"/>
          </p:nvPr>
        </p:nvSpPr>
        <p:spPr/>
        <p:txBody>
          <a:bodyPr/>
          <a:lstStyle/>
          <a:p>
            <a:pPr>
              <a:defRPr/>
            </a:pPr>
            <a:r>
              <a:rPr lang="en-GB"/>
              <a:t>Preparing for Your Retirement: The Role of Life Insurance in Retirement Planning</a:t>
            </a:r>
          </a:p>
        </p:txBody>
      </p:sp>
      <p:sp>
        <p:nvSpPr>
          <p:cNvPr id="15" name="Flowchart: Or 14"/>
          <p:cNvSpPr/>
          <p:nvPr/>
        </p:nvSpPr>
        <p:spPr>
          <a:xfrm>
            <a:off x="6765925" y="1643063"/>
            <a:ext cx="928688" cy="928687"/>
          </a:xfrm>
          <a:prstGeom prst="flowChartOr">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p>
        </p:txBody>
      </p:sp>
      <p:graphicFrame>
        <p:nvGraphicFramePr>
          <p:cNvPr id="16" name="Table 15"/>
          <p:cNvGraphicFramePr>
            <a:graphicFrameLocks noGrp="1"/>
          </p:cNvGraphicFramePr>
          <p:nvPr/>
        </p:nvGraphicFramePr>
        <p:xfrm>
          <a:off x="1173163" y="3879850"/>
          <a:ext cx="5113348" cy="2257280"/>
        </p:xfrm>
        <a:graphic>
          <a:graphicData uri="http://schemas.openxmlformats.org/drawingml/2006/table">
            <a:tbl>
              <a:tblPr firstRow="1" bandRow="1">
                <a:tableStyleId>{F5AB1C69-6EDB-4FF4-983F-18BD219EF322}</a:tableStyleId>
              </a:tblPr>
              <a:tblGrid>
                <a:gridCol w="1278337">
                  <a:extLst>
                    <a:ext uri="{9D8B030D-6E8A-4147-A177-3AD203B41FA5}">
                      <a16:colId xmlns:a16="http://schemas.microsoft.com/office/drawing/2014/main" val="20000"/>
                    </a:ext>
                  </a:extLst>
                </a:gridCol>
                <a:gridCol w="1278337">
                  <a:extLst>
                    <a:ext uri="{9D8B030D-6E8A-4147-A177-3AD203B41FA5}">
                      <a16:colId xmlns:a16="http://schemas.microsoft.com/office/drawing/2014/main" val="20001"/>
                    </a:ext>
                  </a:extLst>
                </a:gridCol>
                <a:gridCol w="1278337">
                  <a:extLst>
                    <a:ext uri="{9D8B030D-6E8A-4147-A177-3AD203B41FA5}">
                      <a16:colId xmlns:a16="http://schemas.microsoft.com/office/drawing/2014/main" val="20002"/>
                    </a:ext>
                  </a:extLst>
                </a:gridCol>
                <a:gridCol w="1278337">
                  <a:extLst>
                    <a:ext uri="{9D8B030D-6E8A-4147-A177-3AD203B41FA5}">
                      <a16:colId xmlns:a16="http://schemas.microsoft.com/office/drawing/2014/main" val="20003"/>
                    </a:ext>
                  </a:extLst>
                </a:gridCol>
              </a:tblGrid>
              <a:tr h="37084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700" b="0" kern="1200" dirty="0">
                          <a:solidFill>
                            <a:schemeClr val="bg1"/>
                          </a:solidFill>
                          <a:effectLst/>
                          <a:latin typeface="+mn-lt"/>
                          <a:ea typeface="+mn-ea"/>
                          <a:cs typeface="+mn-cs"/>
                        </a:rPr>
                        <a:t>$ </a:t>
                      </a:r>
                      <a:r>
                        <a:rPr lang="en-GB" sz="1700" b="0" dirty="0">
                          <a:solidFill>
                            <a:schemeClr val="bg1"/>
                          </a:solidFill>
                          <a:effectLst/>
                        </a:rPr>
                        <a:t>50,000</a:t>
                      </a:r>
                    </a:p>
                  </a:txBody>
                  <a:tcPr marT="72000" marB="72000"/>
                </a:tc>
                <a:tc>
                  <a:txBody>
                    <a:bodyPr/>
                    <a:lstStyle/>
                    <a:p>
                      <a:pPr algn="r"/>
                      <a:r>
                        <a:rPr lang="en-GB" sz="1700" b="0" dirty="0">
                          <a:solidFill>
                            <a:schemeClr val="bg1"/>
                          </a:solidFill>
                          <a:effectLst/>
                        </a:rPr>
                        <a:t>$ 100,000</a:t>
                      </a:r>
                    </a:p>
                  </a:txBody>
                  <a:tcPr marT="72000" marB="72000"/>
                </a:tc>
                <a:tc>
                  <a:txBody>
                    <a:bodyPr/>
                    <a:lstStyle/>
                    <a:p>
                      <a:pPr algn="r"/>
                      <a:r>
                        <a:rPr lang="en-GB" sz="1700" b="0" dirty="0">
                          <a:solidFill>
                            <a:schemeClr val="bg1"/>
                          </a:solidFill>
                          <a:effectLst/>
                        </a:rPr>
                        <a:t>$ 250,000</a:t>
                      </a:r>
                    </a:p>
                  </a:txBody>
                  <a:tcPr marT="72000" marB="72000"/>
                </a:tc>
                <a:tc>
                  <a:txBody>
                    <a:bodyPr/>
                    <a:lstStyle/>
                    <a:p>
                      <a:pPr algn="r"/>
                      <a:r>
                        <a:rPr lang="en-GB" sz="1700" b="0" dirty="0">
                          <a:solidFill>
                            <a:schemeClr val="bg1"/>
                          </a:solidFill>
                          <a:effectLst/>
                        </a:rPr>
                        <a:t>$ 500,000</a:t>
                      </a:r>
                    </a:p>
                  </a:txBody>
                  <a:tcPr marT="72000" marB="72000"/>
                </a:tc>
                <a:extLst>
                  <a:ext uri="{0D108BD9-81ED-4DB2-BD59-A6C34878D82A}">
                    <a16:rowId xmlns:a16="http://schemas.microsoft.com/office/drawing/2014/main" val="10000"/>
                  </a:ext>
                </a:extLst>
              </a:tr>
              <a:tr h="370840">
                <a:tc>
                  <a:txBody>
                    <a:bodyPr/>
                    <a:lstStyle/>
                    <a:p>
                      <a:pPr algn="r"/>
                      <a:r>
                        <a:rPr lang="en-GB" sz="1600" dirty="0">
                          <a:solidFill>
                            <a:schemeClr val="bg2">
                              <a:lumMod val="25000"/>
                            </a:schemeClr>
                          </a:solidFill>
                        </a:rPr>
                        <a:t>$ 2,000,000</a:t>
                      </a:r>
                    </a:p>
                  </a:txBody>
                  <a:tcPr anchor="ctr"/>
                </a:tc>
                <a:tc>
                  <a:txBody>
                    <a:bodyPr/>
                    <a:lstStyle/>
                    <a:p>
                      <a:pPr algn="r"/>
                      <a:r>
                        <a:rPr lang="en-GB" sz="1600" dirty="0">
                          <a:solidFill>
                            <a:schemeClr val="bg2">
                              <a:lumMod val="25000"/>
                            </a:schemeClr>
                          </a:solidFill>
                        </a:rPr>
                        <a:t>$ 4,000,000</a:t>
                      </a:r>
                    </a:p>
                  </a:txBody>
                  <a:tcPr anchor="ctr"/>
                </a:tc>
                <a:tc>
                  <a:txBody>
                    <a:bodyPr/>
                    <a:lstStyle/>
                    <a:p>
                      <a:pPr algn="r"/>
                      <a:r>
                        <a:rPr lang="en-GB" sz="1600" dirty="0">
                          <a:solidFill>
                            <a:schemeClr val="bg2">
                              <a:lumMod val="25000"/>
                            </a:schemeClr>
                          </a:solidFill>
                        </a:rPr>
                        <a:t>$</a:t>
                      </a:r>
                      <a:r>
                        <a:rPr lang="en-GB" sz="1600" baseline="0" dirty="0">
                          <a:solidFill>
                            <a:schemeClr val="bg2">
                              <a:lumMod val="25000"/>
                            </a:schemeClr>
                          </a:solidFill>
                        </a:rPr>
                        <a:t> 10,000,000</a:t>
                      </a:r>
                      <a:endParaRPr lang="en-GB" sz="1600" dirty="0">
                        <a:solidFill>
                          <a:schemeClr val="bg2">
                            <a:lumMod val="25000"/>
                          </a:schemeClr>
                        </a:solidFill>
                      </a:endParaRPr>
                    </a:p>
                  </a:txBody>
                  <a:tcPr anchor="ctr"/>
                </a:tc>
                <a:tc>
                  <a:txBody>
                    <a:bodyPr/>
                    <a:lstStyle/>
                    <a:p>
                      <a:pPr algn="r"/>
                      <a:r>
                        <a:rPr lang="en-GB" sz="1600" dirty="0">
                          <a:solidFill>
                            <a:schemeClr val="bg2">
                              <a:lumMod val="25000"/>
                            </a:schemeClr>
                          </a:solidFill>
                        </a:rPr>
                        <a:t>$ 20,000,000</a:t>
                      </a:r>
                    </a:p>
                  </a:txBody>
                  <a:tcPr anchor="ctr"/>
                </a:tc>
                <a:extLst>
                  <a:ext uri="{0D108BD9-81ED-4DB2-BD59-A6C34878D82A}">
                    <a16:rowId xmlns:a16="http://schemas.microsoft.com/office/drawing/2014/main" val="10001"/>
                  </a:ext>
                </a:extLst>
              </a:tr>
              <a:tr h="370840">
                <a:tc>
                  <a:txBody>
                    <a:bodyPr/>
                    <a:lstStyle/>
                    <a:p>
                      <a:pPr algn="r"/>
                      <a:r>
                        <a:rPr lang="en-GB" sz="1600" dirty="0">
                          <a:solidFill>
                            <a:schemeClr val="bg2">
                              <a:lumMod val="25000"/>
                            </a:schemeClr>
                          </a:solidFill>
                        </a:rPr>
                        <a:t>$ 1,500,000</a:t>
                      </a:r>
                    </a:p>
                  </a:txBody>
                  <a:tcPr anchor="ctr"/>
                </a:tc>
                <a:tc>
                  <a:txBody>
                    <a:bodyPr/>
                    <a:lstStyle/>
                    <a:p>
                      <a:pPr algn="r"/>
                      <a:r>
                        <a:rPr lang="en-GB" sz="1600" dirty="0">
                          <a:solidFill>
                            <a:schemeClr val="bg2">
                              <a:lumMod val="25000"/>
                            </a:schemeClr>
                          </a:solidFill>
                        </a:rPr>
                        <a:t>$ 3,000,000</a:t>
                      </a:r>
                    </a:p>
                  </a:txBody>
                  <a:tcPr anchor="ctr"/>
                </a:tc>
                <a:tc>
                  <a:txBody>
                    <a:bodyPr/>
                    <a:lstStyle/>
                    <a:p>
                      <a:pPr algn="r"/>
                      <a:r>
                        <a:rPr lang="en-GB" sz="1600" dirty="0">
                          <a:solidFill>
                            <a:schemeClr val="bg2">
                              <a:lumMod val="25000"/>
                            </a:schemeClr>
                          </a:solidFill>
                        </a:rPr>
                        <a:t>$ 7,500,000</a:t>
                      </a:r>
                    </a:p>
                  </a:txBody>
                  <a:tcPr anchor="ctr"/>
                </a:tc>
                <a:tc>
                  <a:txBody>
                    <a:bodyPr/>
                    <a:lstStyle/>
                    <a:p>
                      <a:pPr algn="r"/>
                      <a:r>
                        <a:rPr lang="en-GB" sz="1600" dirty="0">
                          <a:solidFill>
                            <a:schemeClr val="bg2">
                              <a:lumMod val="25000"/>
                            </a:schemeClr>
                          </a:solidFill>
                        </a:rPr>
                        <a:t>$ 15,000,000</a:t>
                      </a:r>
                    </a:p>
                  </a:txBody>
                  <a:tcPr anchor="ctr"/>
                </a:tc>
                <a:extLst>
                  <a:ext uri="{0D108BD9-81ED-4DB2-BD59-A6C34878D82A}">
                    <a16:rowId xmlns:a16="http://schemas.microsoft.com/office/drawing/2014/main" val="10002"/>
                  </a:ext>
                </a:extLst>
              </a:tr>
              <a:tr h="370840">
                <a:tc>
                  <a:txBody>
                    <a:bodyPr/>
                    <a:lstStyle/>
                    <a:p>
                      <a:pPr algn="r"/>
                      <a:r>
                        <a:rPr lang="en-GB" sz="1600" dirty="0">
                          <a:solidFill>
                            <a:schemeClr val="bg2">
                              <a:lumMod val="25000"/>
                            </a:schemeClr>
                          </a:solidFill>
                        </a:rPr>
                        <a:t>$ 1,000,000</a:t>
                      </a:r>
                    </a:p>
                  </a:txBody>
                  <a:tcPr anchor="ctr"/>
                </a:tc>
                <a:tc>
                  <a:txBody>
                    <a:bodyPr/>
                    <a:lstStyle/>
                    <a:p>
                      <a:pPr algn="r"/>
                      <a:r>
                        <a:rPr lang="en-GB" sz="1600" dirty="0">
                          <a:solidFill>
                            <a:schemeClr val="bg2">
                              <a:lumMod val="25000"/>
                            </a:schemeClr>
                          </a:solidFill>
                        </a:rPr>
                        <a:t>$ 2,000,000</a:t>
                      </a:r>
                    </a:p>
                  </a:txBody>
                  <a:tcPr anchor="ctr"/>
                </a:tc>
                <a:tc>
                  <a:txBody>
                    <a:bodyPr/>
                    <a:lstStyle/>
                    <a:p>
                      <a:pPr algn="r"/>
                      <a:r>
                        <a:rPr lang="en-GB" sz="1600" dirty="0">
                          <a:solidFill>
                            <a:schemeClr val="bg2">
                              <a:lumMod val="25000"/>
                            </a:schemeClr>
                          </a:solidFill>
                        </a:rPr>
                        <a:t>$ 5,000,000</a:t>
                      </a:r>
                    </a:p>
                  </a:txBody>
                  <a:tcPr anchor="ctr"/>
                </a:tc>
                <a:tc>
                  <a:txBody>
                    <a:bodyPr/>
                    <a:lstStyle/>
                    <a:p>
                      <a:pPr algn="r"/>
                      <a:r>
                        <a:rPr lang="en-GB" sz="1600" dirty="0">
                          <a:solidFill>
                            <a:schemeClr val="bg2">
                              <a:lumMod val="25000"/>
                            </a:schemeClr>
                          </a:solidFill>
                        </a:rPr>
                        <a:t>$ 10,000,000</a:t>
                      </a:r>
                    </a:p>
                  </a:txBody>
                  <a:tcPr anchor="ctr"/>
                </a:tc>
                <a:extLst>
                  <a:ext uri="{0D108BD9-81ED-4DB2-BD59-A6C34878D82A}">
                    <a16:rowId xmlns:a16="http://schemas.microsoft.com/office/drawing/2014/main" val="10003"/>
                  </a:ext>
                </a:extLst>
              </a:tr>
              <a:tr h="370840">
                <a:tc>
                  <a:txBody>
                    <a:bodyPr/>
                    <a:lstStyle/>
                    <a:p>
                      <a:pPr algn="r"/>
                      <a:r>
                        <a:rPr lang="en-GB" sz="1600" dirty="0">
                          <a:solidFill>
                            <a:schemeClr val="bg2">
                              <a:lumMod val="25000"/>
                            </a:schemeClr>
                          </a:solidFill>
                        </a:rPr>
                        <a:t>$ 500,000</a:t>
                      </a:r>
                    </a:p>
                  </a:txBody>
                  <a:tcPr anchor="ctr"/>
                </a:tc>
                <a:tc>
                  <a:txBody>
                    <a:bodyPr/>
                    <a:lstStyle/>
                    <a:p>
                      <a:pPr algn="r"/>
                      <a:r>
                        <a:rPr lang="en-GB" sz="1600" dirty="0">
                          <a:solidFill>
                            <a:schemeClr val="bg2">
                              <a:lumMod val="25000"/>
                            </a:schemeClr>
                          </a:solidFill>
                        </a:rPr>
                        <a:t>$</a:t>
                      </a:r>
                      <a:r>
                        <a:rPr lang="en-GB" sz="1600" baseline="0" dirty="0">
                          <a:solidFill>
                            <a:schemeClr val="bg2">
                              <a:lumMod val="25000"/>
                            </a:schemeClr>
                          </a:solidFill>
                        </a:rPr>
                        <a:t> 1,000,000</a:t>
                      </a:r>
                      <a:endParaRPr lang="en-GB" sz="1600" dirty="0">
                        <a:solidFill>
                          <a:schemeClr val="bg2">
                            <a:lumMod val="25000"/>
                          </a:schemeClr>
                        </a:solidFill>
                      </a:endParaRPr>
                    </a:p>
                  </a:txBody>
                  <a:tcPr anchor="ctr"/>
                </a:tc>
                <a:tc>
                  <a:txBody>
                    <a:bodyPr/>
                    <a:lstStyle/>
                    <a:p>
                      <a:pPr algn="r"/>
                      <a:r>
                        <a:rPr lang="en-GB" sz="1600" dirty="0">
                          <a:solidFill>
                            <a:schemeClr val="bg2">
                              <a:lumMod val="25000"/>
                            </a:schemeClr>
                          </a:solidFill>
                        </a:rPr>
                        <a:t>$ 2,500,000</a:t>
                      </a:r>
                    </a:p>
                  </a:txBody>
                  <a:tcPr anchor="ctr"/>
                </a:tc>
                <a:tc>
                  <a:txBody>
                    <a:bodyPr/>
                    <a:lstStyle/>
                    <a:p>
                      <a:pPr algn="r"/>
                      <a:r>
                        <a:rPr lang="en-GB" sz="1600" dirty="0">
                          <a:solidFill>
                            <a:schemeClr val="bg2">
                              <a:lumMod val="25000"/>
                            </a:schemeClr>
                          </a:solidFill>
                        </a:rPr>
                        <a:t>$ 5,000,000</a:t>
                      </a:r>
                    </a:p>
                  </a:txBody>
                  <a:tcPr anchor="ctr"/>
                </a:tc>
                <a:extLst>
                  <a:ext uri="{0D108BD9-81ED-4DB2-BD59-A6C34878D82A}">
                    <a16:rowId xmlns:a16="http://schemas.microsoft.com/office/drawing/2014/main" val="10004"/>
                  </a:ext>
                </a:extLst>
              </a:tr>
              <a:tr h="370840">
                <a:tc>
                  <a:txBody>
                    <a:bodyPr/>
                    <a:lstStyle/>
                    <a:p>
                      <a:pPr algn="r"/>
                      <a:r>
                        <a:rPr lang="en-GB" sz="1600" dirty="0">
                          <a:solidFill>
                            <a:schemeClr val="bg2">
                              <a:lumMod val="25000"/>
                            </a:schemeClr>
                          </a:solidFill>
                        </a:rPr>
                        <a:t>$ 250,000</a:t>
                      </a:r>
                    </a:p>
                  </a:txBody>
                  <a:tcPr anchor="ctr"/>
                </a:tc>
                <a:tc>
                  <a:txBody>
                    <a:bodyPr/>
                    <a:lstStyle/>
                    <a:p>
                      <a:pPr algn="r"/>
                      <a:r>
                        <a:rPr lang="en-GB" sz="1600" dirty="0">
                          <a:solidFill>
                            <a:schemeClr val="bg2">
                              <a:lumMod val="25000"/>
                            </a:schemeClr>
                          </a:solidFill>
                        </a:rPr>
                        <a:t>$ 500,000</a:t>
                      </a:r>
                    </a:p>
                  </a:txBody>
                  <a:tcPr anchor="ctr"/>
                </a:tc>
                <a:tc>
                  <a:txBody>
                    <a:bodyPr/>
                    <a:lstStyle/>
                    <a:p>
                      <a:pPr algn="r"/>
                      <a:r>
                        <a:rPr lang="en-GB" sz="1600" dirty="0">
                          <a:solidFill>
                            <a:schemeClr val="bg2">
                              <a:lumMod val="25000"/>
                            </a:schemeClr>
                          </a:solidFill>
                        </a:rPr>
                        <a:t>$ 1,250,000</a:t>
                      </a:r>
                    </a:p>
                  </a:txBody>
                  <a:tcPr anchor="ctr"/>
                </a:tc>
                <a:tc>
                  <a:txBody>
                    <a:bodyPr/>
                    <a:lstStyle/>
                    <a:p>
                      <a:pPr algn="r"/>
                      <a:r>
                        <a:rPr lang="en-GB" sz="1600" dirty="0">
                          <a:solidFill>
                            <a:schemeClr val="bg2">
                              <a:lumMod val="25000"/>
                            </a:schemeClr>
                          </a:solidFill>
                        </a:rPr>
                        <a:t>$ 2,500,000</a:t>
                      </a:r>
                    </a:p>
                  </a:txBody>
                  <a:tcPr anchor="ctr"/>
                </a:tc>
                <a:extLst>
                  <a:ext uri="{0D108BD9-81ED-4DB2-BD59-A6C34878D82A}">
                    <a16:rowId xmlns:a16="http://schemas.microsoft.com/office/drawing/2014/main" val="10005"/>
                  </a:ext>
                </a:extLst>
              </a:tr>
            </a:tbl>
          </a:graphicData>
        </a:graphic>
      </p:graphicFrame>
      <p:sp>
        <p:nvSpPr>
          <p:cNvPr id="17" name="TextBox 16"/>
          <p:cNvSpPr txBox="1"/>
          <p:nvPr/>
        </p:nvSpPr>
        <p:spPr>
          <a:xfrm>
            <a:off x="1101725" y="3160713"/>
            <a:ext cx="3327400" cy="647700"/>
          </a:xfrm>
          <a:prstGeom prst="rect">
            <a:avLst/>
          </a:prstGeom>
          <a:noFill/>
        </p:spPr>
        <p:txBody>
          <a:bodyPr>
            <a:spAutoFit/>
          </a:bodyPr>
          <a:lstStyle/>
          <a:p>
            <a:pPr>
              <a:defRPr/>
            </a:pPr>
            <a:r>
              <a:rPr lang="en-GB" dirty="0">
                <a:solidFill>
                  <a:schemeClr val="bg1"/>
                </a:solidFill>
                <a:effectLst>
                  <a:outerShdw blurRad="38100" dist="38100" dir="2700000" algn="tl">
                    <a:srgbClr val="000000">
                      <a:alpha val="43137"/>
                    </a:srgbClr>
                  </a:outerShdw>
                </a:effectLst>
                <a:latin typeface="+mj-lt"/>
              </a:rPr>
              <a:t>Your Future Earning Power</a:t>
            </a:r>
          </a:p>
          <a:p>
            <a:pPr>
              <a:defRPr/>
            </a:pPr>
            <a:r>
              <a:rPr lang="en-GB" dirty="0">
                <a:solidFill>
                  <a:schemeClr val="bg1"/>
                </a:solidFill>
                <a:effectLst>
                  <a:outerShdw blurRad="38100" dist="38100" dir="2700000" algn="tl">
                    <a:srgbClr val="000000">
                      <a:alpha val="43137"/>
                    </a:srgbClr>
                  </a:outerShdw>
                </a:effectLst>
                <a:latin typeface="+mj-lt"/>
              </a:rPr>
              <a:t>If Your Family Income Averages:</a:t>
            </a:r>
          </a:p>
        </p:txBody>
      </p:sp>
      <p:sp>
        <p:nvSpPr>
          <p:cNvPr id="18" name="TextBox 17"/>
          <p:cNvSpPr txBox="1"/>
          <p:nvPr/>
        </p:nvSpPr>
        <p:spPr>
          <a:xfrm>
            <a:off x="142875" y="3709988"/>
            <a:ext cx="958850" cy="584200"/>
          </a:xfrm>
          <a:prstGeom prst="rect">
            <a:avLst/>
          </a:prstGeom>
          <a:noFill/>
        </p:spPr>
        <p:txBody>
          <a:bodyPr>
            <a:spAutoFit/>
          </a:bodyPr>
          <a:lstStyle/>
          <a:p>
            <a:pPr algn="r">
              <a:defRPr/>
            </a:pPr>
            <a:r>
              <a:rPr lang="en-GB" sz="1600" dirty="0">
                <a:solidFill>
                  <a:schemeClr val="bg2"/>
                </a:solidFill>
                <a:latin typeface="+mj-lt"/>
              </a:rPr>
              <a:t>Years to</a:t>
            </a:r>
          </a:p>
          <a:p>
            <a:pPr algn="r">
              <a:defRPr/>
            </a:pPr>
            <a:r>
              <a:rPr lang="en-GB" sz="1600" dirty="0">
                <a:solidFill>
                  <a:schemeClr val="bg2"/>
                </a:solidFill>
                <a:latin typeface="+mj-lt"/>
              </a:rPr>
              <a:t>Age 65:</a:t>
            </a:r>
          </a:p>
        </p:txBody>
      </p:sp>
      <p:cxnSp>
        <p:nvCxnSpPr>
          <p:cNvPr id="19" name="Straight Connector 18"/>
          <p:cNvCxnSpPr/>
          <p:nvPr/>
        </p:nvCxnSpPr>
        <p:spPr>
          <a:xfrm>
            <a:off x="530225" y="4308475"/>
            <a:ext cx="428625"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58788" y="4308475"/>
            <a:ext cx="571500" cy="1835150"/>
          </a:xfrm>
          <a:prstGeom prst="rect">
            <a:avLst/>
          </a:prstGeom>
          <a:noFill/>
        </p:spPr>
        <p:txBody>
          <a:bodyPr>
            <a:spAutoFit/>
          </a:bodyPr>
          <a:lstStyle/>
          <a:p>
            <a:pPr algn="r">
              <a:spcAft>
                <a:spcPts val="1000"/>
              </a:spcAft>
              <a:defRPr/>
            </a:pPr>
            <a:r>
              <a:rPr lang="en-GB" sz="1600" dirty="0">
                <a:solidFill>
                  <a:schemeClr val="bg2"/>
                </a:solidFill>
                <a:latin typeface="+mj-lt"/>
              </a:rPr>
              <a:t>40</a:t>
            </a:r>
          </a:p>
          <a:p>
            <a:pPr algn="r">
              <a:spcAft>
                <a:spcPts val="1000"/>
              </a:spcAft>
              <a:defRPr/>
            </a:pPr>
            <a:r>
              <a:rPr lang="en-GB" sz="1600" dirty="0">
                <a:solidFill>
                  <a:schemeClr val="bg2"/>
                </a:solidFill>
                <a:latin typeface="+mj-lt"/>
              </a:rPr>
              <a:t>30</a:t>
            </a:r>
          </a:p>
          <a:p>
            <a:pPr algn="r">
              <a:spcAft>
                <a:spcPts val="1000"/>
              </a:spcAft>
              <a:defRPr/>
            </a:pPr>
            <a:r>
              <a:rPr lang="en-GB" sz="1600" dirty="0">
                <a:solidFill>
                  <a:schemeClr val="bg2"/>
                </a:solidFill>
                <a:latin typeface="+mj-lt"/>
              </a:rPr>
              <a:t>20</a:t>
            </a:r>
          </a:p>
          <a:p>
            <a:pPr algn="r">
              <a:spcAft>
                <a:spcPts val="1000"/>
              </a:spcAft>
              <a:defRPr/>
            </a:pPr>
            <a:r>
              <a:rPr lang="en-GB" sz="1600" dirty="0">
                <a:solidFill>
                  <a:schemeClr val="bg2"/>
                </a:solidFill>
                <a:latin typeface="+mj-lt"/>
              </a:rPr>
              <a:t>10</a:t>
            </a:r>
          </a:p>
          <a:p>
            <a:pPr algn="r">
              <a:spcAft>
                <a:spcPts val="1000"/>
              </a:spcAft>
              <a:defRPr/>
            </a:pPr>
            <a:r>
              <a:rPr lang="en-GB" sz="1600" dirty="0">
                <a:solidFill>
                  <a:schemeClr val="bg2"/>
                </a:solidFill>
                <a:latin typeface="+mj-lt"/>
              </a:rPr>
              <a:t>5</a:t>
            </a:r>
          </a:p>
        </p:txBody>
      </p:sp>
      <p:sp>
        <p:nvSpPr>
          <p:cNvPr id="21" name="TextBox 20"/>
          <p:cNvSpPr txBox="1"/>
          <p:nvPr/>
        </p:nvSpPr>
        <p:spPr>
          <a:xfrm>
            <a:off x="5072063" y="2786063"/>
            <a:ext cx="3643312" cy="830262"/>
          </a:xfrm>
          <a:prstGeom prst="rect">
            <a:avLst/>
          </a:prstGeom>
        </p:spPr>
        <p:style>
          <a:lnRef idx="1">
            <a:schemeClr val="accent6"/>
          </a:lnRef>
          <a:fillRef idx="3">
            <a:schemeClr val="accent6"/>
          </a:fillRef>
          <a:effectRef idx="2">
            <a:schemeClr val="accent6"/>
          </a:effectRef>
          <a:fontRef idx="minor">
            <a:schemeClr val="lt1"/>
          </a:fontRef>
        </p:style>
        <p:txBody>
          <a:bodyPr>
            <a:spAutoFit/>
          </a:bodyPr>
          <a:lstStyle/>
          <a:p>
            <a:pPr algn="ctr">
              <a:defRPr/>
            </a:pPr>
            <a:r>
              <a:rPr lang="en-GB" sz="1600" dirty="0"/>
              <a:t>If something happens to you during your working years, how will your family replace your earning power?</a:t>
            </a:r>
          </a:p>
        </p:txBody>
      </p:sp>
      <p:sp>
        <p:nvSpPr>
          <p:cNvPr id="22" name="TextBox 21"/>
          <p:cNvSpPr txBox="1"/>
          <p:nvPr/>
        </p:nvSpPr>
        <p:spPr>
          <a:xfrm>
            <a:off x="6643688" y="3857625"/>
            <a:ext cx="2071687" cy="1570038"/>
          </a:xfrm>
          <a:prstGeom prst="rect">
            <a:avLst/>
          </a:prstGeom>
        </p:spPr>
        <p:style>
          <a:lnRef idx="1">
            <a:schemeClr val="accent6"/>
          </a:lnRef>
          <a:fillRef idx="3">
            <a:schemeClr val="accent6"/>
          </a:fillRef>
          <a:effectRef idx="2">
            <a:schemeClr val="accent6"/>
          </a:effectRef>
          <a:fontRef idx="minor">
            <a:schemeClr val="lt1"/>
          </a:fontRef>
        </p:style>
        <p:txBody>
          <a:bodyPr>
            <a:spAutoFit/>
          </a:bodyPr>
          <a:lstStyle/>
          <a:p>
            <a:pPr algn="ctr">
              <a:defRPr/>
            </a:pPr>
            <a:r>
              <a:rPr lang="en-GB" sz="1600" dirty="0"/>
              <a:t>If, as is likely, you live to retirement, will you have sufficient</a:t>
            </a:r>
          </a:p>
          <a:p>
            <a:pPr algn="ctr">
              <a:defRPr/>
            </a:pPr>
            <a:r>
              <a:rPr lang="en-GB" sz="1600" dirty="0"/>
              <a:t>retirement income to replace your earning power?</a:t>
            </a:r>
          </a:p>
        </p:txBody>
      </p:sp>
      <p:cxnSp>
        <p:nvCxnSpPr>
          <p:cNvPr id="23" name="Elbow Connector 22"/>
          <p:cNvCxnSpPr/>
          <p:nvPr/>
        </p:nvCxnSpPr>
        <p:spPr>
          <a:xfrm flipV="1">
            <a:off x="4429125" y="3294063"/>
            <a:ext cx="428625" cy="357187"/>
          </a:xfrm>
          <a:prstGeom prst="bentConnector3">
            <a:avLst>
              <a:gd name="adj1" fmla="val -945"/>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25" name="Elbow Connector 30"/>
          <p:cNvCxnSpPr/>
          <p:nvPr/>
        </p:nvCxnSpPr>
        <p:spPr>
          <a:xfrm flipV="1">
            <a:off x="6715125" y="5643563"/>
            <a:ext cx="893763" cy="350837"/>
          </a:xfrm>
          <a:prstGeom prst="bentConnector2">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00063" y="1714500"/>
            <a:ext cx="4214812" cy="1077913"/>
          </a:xfrm>
          <a:prstGeom prst="rect">
            <a:avLst/>
          </a:prstGeom>
          <a:noFill/>
          <a:effectLst/>
        </p:spPr>
        <p:style>
          <a:lnRef idx="1">
            <a:schemeClr val="accent3"/>
          </a:lnRef>
          <a:fillRef idx="3">
            <a:schemeClr val="accent3"/>
          </a:fillRef>
          <a:effectRef idx="2">
            <a:schemeClr val="accent3"/>
          </a:effectRef>
          <a:fontRef idx="minor">
            <a:schemeClr val="lt1"/>
          </a:fontRef>
        </p:style>
        <p:txBody>
          <a:bodyPr>
            <a:spAutoFit/>
          </a:bodyPr>
          <a:lstStyle/>
          <a:p>
            <a:pPr algn="just" fontAlgn="auto">
              <a:spcBef>
                <a:spcPts val="0"/>
              </a:spcBef>
              <a:spcAft>
                <a:spcPts val="0"/>
              </a:spcAft>
              <a:defRPr/>
            </a:pPr>
            <a:r>
              <a:rPr lang="en-GB" sz="1600" dirty="0">
                <a:solidFill>
                  <a:schemeClr val="bg1"/>
                </a:solidFill>
              </a:rPr>
              <a:t>Few people realize that a 30-year-old couple will earn 3.5 million dollars by age 65 if their total family income averages $100,000 for their entire careers, without any raises.</a:t>
            </a:r>
          </a:p>
        </p:txBody>
      </p:sp>
      <p:sp>
        <p:nvSpPr>
          <p:cNvPr id="27" name="TextBox 26"/>
          <p:cNvSpPr txBox="1"/>
          <p:nvPr/>
        </p:nvSpPr>
        <p:spPr>
          <a:xfrm>
            <a:off x="5984875" y="1747838"/>
            <a:ext cx="1182688" cy="307975"/>
          </a:xfrm>
          <a:prstGeom prst="rect">
            <a:avLst/>
          </a:prstGeom>
          <a:noFill/>
        </p:spPr>
        <p:txBody>
          <a:bodyPr wrap="none">
            <a:spAutoFit/>
          </a:bodyPr>
          <a:lstStyle/>
          <a:p>
            <a:pPr algn="r">
              <a:defRPr/>
            </a:pPr>
            <a:r>
              <a:rPr lang="en-GB" sz="1400" dirty="0">
                <a:solidFill>
                  <a:schemeClr val="bg1"/>
                </a:solidFill>
                <a:effectLst>
                  <a:outerShdw blurRad="38100" dist="38100" dir="2700000" algn="tl">
                    <a:srgbClr val="000000">
                      <a:alpha val="43137"/>
                    </a:srgbClr>
                  </a:outerShdw>
                </a:effectLst>
              </a:rPr>
              <a:t>Your Income</a:t>
            </a:r>
          </a:p>
        </p:txBody>
      </p:sp>
      <p:sp>
        <p:nvSpPr>
          <p:cNvPr id="28" name="TextBox 27"/>
          <p:cNvSpPr txBox="1"/>
          <p:nvPr/>
        </p:nvSpPr>
        <p:spPr>
          <a:xfrm>
            <a:off x="7265988" y="2120900"/>
            <a:ext cx="1555750" cy="307975"/>
          </a:xfrm>
          <a:prstGeom prst="rect">
            <a:avLst/>
          </a:prstGeom>
          <a:noFill/>
        </p:spPr>
        <p:txBody>
          <a:bodyPr wrap="none">
            <a:spAutoFit/>
          </a:bodyPr>
          <a:lstStyle/>
          <a:p>
            <a:pPr>
              <a:defRPr/>
            </a:pPr>
            <a:r>
              <a:rPr lang="en-GB" sz="1400" dirty="0">
                <a:solidFill>
                  <a:schemeClr val="bg1"/>
                </a:solidFill>
                <a:effectLst>
                  <a:outerShdw blurRad="38100" dist="38100" dir="2700000" algn="tl">
                    <a:srgbClr val="000000">
                      <a:alpha val="43137"/>
                    </a:srgbClr>
                  </a:outerShdw>
                </a:effectLst>
              </a:rPr>
              <a:t>Spouse’s Income</a:t>
            </a:r>
          </a:p>
        </p:txBody>
      </p:sp>
      <p:sp>
        <p:nvSpPr>
          <p:cNvPr id="31" name="TextBox 30"/>
          <p:cNvSpPr txBox="1"/>
          <p:nvPr/>
        </p:nvSpPr>
        <p:spPr>
          <a:xfrm>
            <a:off x="7265988" y="1747838"/>
            <a:ext cx="1268412" cy="307975"/>
          </a:xfrm>
          <a:prstGeom prst="rect">
            <a:avLst/>
          </a:prstGeom>
          <a:noFill/>
        </p:spPr>
        <p:txBody>
          <a:bodyPr wrap="none">
            <a:spAutoFit/>
          </a:bodyPr>
          <a:lstStyle/>
          <a:p>
            <a:pPr>
              <a:defRPr/>
            </a:pPr>
            <a:r>
              <a:rPr lang="en-GB" sz="1400" dirty="0">
                <a:solidFill>
                  <a:schemeClr val="bg1"/>
                </a:solidFill>
                <a:effectLst>
                  <a:outerShdw blurRad="38100" dist="38100" dir="2700000" algn="tl">
                    <a:srgbClr val="000000">
                      <a:alpha val="43137"/>
                    </a:srgbClr>
                  </a:outerShdw>
                </a:effectLst>
              </a:rPr>
              <a:t>Other Income</a:t>
            </a:r>
          </a:p>
        </p:txBody>
      </p:sp>
      <p:sp>
        <p:nvSpPr>
          <p:cNvPr id="32" name="TextBox 31"/>
          <p:cNvSpPr txBox="1"/>
          <p:nvPr/>
        </p:nvSpPr>
        <p:spPr>
          <a:xfrm>
            <a:off x="5472113" y="2120900"/>
            <a:ext cx="1695450" cy="307975"/>
          </a:xfrm>
          <a:prstGeom prst="rect">
            <a:avLst/>
          </a:prstGeom>
          <a:noFill/>
        </p:spPr>
        <p:txBody>
          <a:bodyPr wrap="none">
            <a:spAutoFit/>
          </a:bodyPr>
          <a:lstStyle/>
          <a:p>
            <a:pPr algn="r">
              <a:defRPr/>
            </a:pPr>
            <a:r>
              <a:rPr lang="en-GB" sz="1400" dirty="0">
                <a:solidFill>
                  <a:schemeClr val="bg1"/>
                </a:solidFill>
                <a:effectLst>
                  <a:outerShdw blurRad="38100" dist="38100" dir="2700000" algn="tl">
                    <a:srgbClr val="000000">
                      <a:alpha val="43137"/>
                    </a:srgbClr>
                  </a:outerShdw>
                </a:effectLst>
              </a:rPr>
              <a:t>Investment Income</a:t>
            </a:r>
          </a:p>
        </p:txBody>
      </p:sp>
      <p:cxnSp>
        <p:nvCxnSpPr>
          <p:cNvPr id="33" name="Elbow Connector 32"/>
          <p:cNvCxnSpPr>
            <a:stCxn id="2" idx="1"/>
            <a:endCxn id="24" idx="1"/>
          </p:cNvCxnSpPr>
          <p:nvPr/>
        </p:nvCxnSpPr>
        <p:spPr>
          <a:xfrm rot="10800000" flipH="1" flipV="1">
            <a:off x="457200" y="571500"/>
            <a:ext cx="971550" cy="722313"/>
          </a:xfrm>
          <a:prstGeom prst="bentConnector3">
            <a:avLst>
              <a:gd name="adj1" fmla="val -23530"/>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24" name="TextBox 5"/>
          <p:cNvSpPr txBox="1">
            <a:spLocks noChangeArrowheads="1"/>
          </p:cNvSpPr>
          <p:nvPr/>
        </p:nvSpPr>
        <p:spPr bwMode="auto">
          <a:xfrm>
            <a:off x="1428750" y="1071563"/>
            <a:ext cx="7358063" cy="446087"/>
          </a:xfrm>
          <a:prstGeom prst="rect">
            <a:avLst/>
          </a:prstGeom>
          <a:noFill/>
          <a:ln w="9525">
            <a:noFill/>
            <a:miter lim="800000"/>
            <a:headEnd/>
            <a:tailEnd/>
          </a:ln>
        </p:spPr>
        <p:txBody>
          <a:bodyPr>
            <a:spAutoFit/>
          </a:bodyPr>
          <a:lstStyle/>
          <a:p>
            <a:pPr>
              <a:defRPr/>
            </a:pPr>
            <a:r>
              <a:rPr lang="en-GB" sz="2300" b="1" dirty="0">
                <a:solidFill>
                  <a:srgbClr val="FFC000"/>
                </a:solidFill>
                <a:effectLst>
                  <a:outerShdw blurRad="38100" dist="38100" dir="2700000" algn="tl">
                    <a:srgbClr val="000000">
                      <a:alpha val="43137"/>
                    </a:srgbClr>
                  </a:outerShdw>
                </a:effectLst>
                <a:latin typeface="Calibri" pitchFamily="34" charset="0"/>
              </a:rPr>
              <a:t>Your ability to earn an income</a:t>
            </a:r>
            <a:r>
              <a:rPr lang="en-GB" sz="2300" b="1" dirty="0">
                <a:solidFill>
                  <a:schemeClr val="bg2"/>
                </a:solidFill>
                <a:effectLst>
                  <a:outerShdw blurRad="38100" dist="38100" dir="2700000" algn="tl">
                    <a:srgbClr val="000000">
                      <a:alpha val="43137"/>
                    </a:srgbClr>
                  </a:outerShdw>
                </a:effectLst>
                <a:latin typeface="Calibri" pitchFamily="34" charset="0"/>
              </a:rPr>
              <a:t> is your most valuable asset.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GB" dirty="0"/>
              <a:t>Sources of Retirement Income</a:t>
            </a:r>
          </a:p>
        </p:txBody>
      </p:sp>
      <p:sp>
        <p:nvSpPr>
          <p:cNvPr id="3" name="Slide Number Placeholder 2"/>
          <p:cNvSpPr>
            <a:spLocks noGrp="1"/>
          </p:cNvSpPr>
          <p:nvPr>
            <p:ph type="sldNum" sz="quarter" idx="12"/>
          </p:nvPr>
        </p:nvSpPr>
        <p:spPr/>
        <p:txBody>
          <a:bodyPr/>
          <a:lstStyle/>
          <a:p>
            <a:pPr>
              <a:defRPr/>
            </a:pPr>
            <a:fld id="{01316D9B-3D56-4BAC-8EA6-90E4E42CE5FF}" type="slidenum">
              <a:rPr lang="en-GB"/>
              <a:pPr>
                <a:defRPr/>
              </a:pPr>
              <a:t>3</a:t>
            </a:fld>
            <a:endParaRPr lang="en-GB"/>
          </a:p>
        </p:txBody>
      </p:sp>
      <p:sp>
        <p:nvSpPr>
          <p:cNvPr id="4" name="Footer Placeholder 3"/>
          <p:cNvSpPr>
            <a:spLocks noGrp="1"/>
          </p:cNvSpPr>
          <p:nvPr>
            <p:ph type="ftr" sz="quarter" idx="11"/>
          </p:nvPr>
        </p:nvSpPr>
        <p:spPr/>
        <p:txBody>
          <a:bodyPr/>
          <a:lstStyle/>
          <a:p>
            <a:pPr>
              <a:defRPr/>
            </a:pPr>
            <a:r>
              <a:rPr lang="en-GB"/>
              <a:t>Preparing for Your Retirement: The Role of Life Insurance in Retirement Planning</a:t>
            </a:r>
          </a:p>
        </p:txBody>
      </p:sp>
      <p:sp>
        <p:nvSpPr>
          <p:cNvPr id="24" name="TextBox 23"/>
          <p:cNvSpPr txBox="1"/>
          <p:nvPr/>
        </p:nvSpPr>
        <p:spPr>
          <a:xfrm>
            <a:off x="323528" y="1052736"/>
            <a:ext cx="8391847" cy="584775"/>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wrap="square">
            <a:spAutoFit/>
          </a:bodyPr>
          <a:lstStyle/>
          <a:p>
            <a:pPr algn="just" fontAlgn="auto">
              <a:spcBef>
                <a:spcPts val="0"/>
              </a:spcBef>
              <a:spcAft>
                <a:spcPts val="0"/>
              </a:spcAft>
              <a:defRPr/>
            </a:pPr>
            <a:r>
              <a:rPr lang="en-US" sz="1600" dirty="0">
                <a:effectLst>
                  <a:outerShdw blurRad="38100" dist="38100" dir="2700000" algn="tl">
                    <a:srgbClr val="000000">
                      <a:alpha val="43137"/>
                    </a:srgbClr>
                  </a:outerShdw>
                </a:effectLst>
              </a:rPr>
              <a:t>When you retire and your earning power ceases, you will have to depend on three primary sources for your retirement income:</a:t>
            </a:r>
            <a:endParaRPr lang="en-GB" sz="1600" dirty="0">
              <a:solidFill>
                <a:schemeClr val="bg1"/>
              </a:solidFill>
              <a:effectLst>
                <a:outerShdw blurRad="38100" dist="38100" dir="2700000" algn="tl">
                  <a:srgbClr val="000000">
                    <a:alpha val="43137"/>
                  </a:srgbClr>
                </a:outerShdw>
              </a:effectLst>
            </a:endParaRPr>
          </a:p>
        </p:txBody>
      </p:sp>
      <p:sp>
        <p:nvSpPr>
          <p:cNvPr id="43" name="TextBox 42"/>
          <p:cNvSpPr txBox="1"/>
          <p:nvPr/>
        </p:nvSpPr>
        <p:spPr>
          <a:xfrm>
            <a:off x="3571875" y="5465217"/>
            <a:ext cx="2143125" cy="700087"/>
          </a:xfrm>
          <a:prstGeom prst="rect">
            <a:avLst/>
          </a:prstGeom>
          <a:ln/>
        </p:spPr>
        <p:style>
          <a:lnRef idx="1">
            <a:schemeClr val="accent6"/>
          </a:lnRef>
          <a:fillRef idx="3">
            <a:schemeClr val="accent6"/>
          </a:fillRef>
          <a:effectRef idx="2">
            <a:schemeClr val="accent6"/>
          </a:effectRef>
          <a:fontRef idx="minor">
            <a:schemeClr val="lt1"/>
          </a:fontRef>
        </p:style>
        <p:txBody>
          <a:bodyPr lIns="180000" tIns="72000" rIns="180000" bIns="72000">
            <a:spAutoFit/>
          </a:bodyPr>
          <a:lstStyle/>
          <a:p>
            <a:pPr algn="ctr" fontAlgn="auto">
              <a:spcBef>
                <a:spcPts val="0"/>
              </a:spcBef>
              <a:spcAft>
                <a:spcPts val="0"/>
              </a:spcAft>
              <a:defRPr/>
            </a:pPr>
            <a:r>
              <a:rPr lang="en-GB" dirty="0"/>
              <a:t>personal retirement savings</a:t>
            </a:r>
            <a:endParaRPr lang="en-GB" dirty="0">
              <a:solidFill>
                <a:schemeClr val="bg1"/>
              </a:solidFill>
            </a:endParaRPr>
          </a:p>
        </p:txBody>
      </p:sp>
      <p:sp>
        <p:nvSpPr>
          <p:cNvPr id="44" name="TextBox 43"/>
          <p:cNvSpPr txBox="1"/>
          <p:nvPr/>
        </p:nvSpPr>
        <p:spPr>
          <a:xfrm>
            <a:off x="357188" y="5465217"/>
            <a:ext cx="3143250" cy="646112"/>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r" fontAlgn="auto">
              <a:spcBef>
                <a:spcPts val="0"/>
              </a:spcBef>
              <a:spcAft>
                <a:spcPts val="0"/>
              </a:spcAft>
              <a:defRPr/>
            </a:pPr>
            <a:r>
              <a:rPr lang="en-GB" dirty="0">
                <a:effectLst>
                  <a:outerShdw blurRad="38100" dist="38100" dir="2700000" algn="tl">
                    <a:srgbClr val="000000">
                      <a:alpha val="43137"/>
                    </a:srgbClr>
                  </a:outerShdw>
                </a:effectLst>
              </a:rPr>
              <a:t>Of the three primary sources of retirement income,</a:t>
            </a:r>
            <a:endParaRPr lang="en-GB" dirty="0">
              <a:solidFill>
                <a:schemeClr val="bg1"/>
              </a:solidFill>
              <a:effectLst>
                <a:outerShdw blurRad="38100" dist="38100" dir="2700000" algn="tl">
                  <a:srgbClr val="000000">
                    <a:alpha val="43137"/>
                  </a:srgbClr>
                </a:outerShdw>
              </a:effectLst>
            </a:endParaRPr>
          </a:p>
        </p:txBody>
      </p:sp>
      <p:sp>
        <p:nvSpPr>
          <p:cNvPr id="45" name="TextBox 44"/>
          <p:cNvSpPr txBox="1"/>
          <p:nvPr/>
        </p:nvSpPr>
        <p:spPr>
          <a:xfrm>
            <a:off x="5786438" y="5465217"/>
            <a:ext cx="2928937" cy="646112"/>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fontAlgn="auto">
              <a:spcBef>
                <a:spcPts val="0"/>
              </a:spcBef>
              <a:spcAft>
                <a:spcPts val="0"/>
              </a:spcAft>
              <a:defRPr/>
            </a:pPr>
            <a:r>
              <a:rPr lang="en-GB" dirty="0">
                <a:effectLst>
                  <a:outerShdw blurRad="38100" dist="38100" dir="2700000" algn="tl">
                    <a:srgbClr val="000000">
                      <a:alpha val="43137"/>
                    </a:srgbClr>
                  </a:outerShdw>
                </a:effectLst>
              </a:rPr>
              <a:t>is the one over which we exercise </a:t>
            </a:r>
            <a:r>
              <a:rPr lang="en-GB" dirty="0">
                <a:solidFill>
                  <a:srgbClr val="FFC000"/>
                </a:solidFill>
                <a:effectLst>
                  <a:outerShdw blurRad="38100" dist="38100" dir="2700000" algn="tl">
                    <a:srgbClr val="000000">
                      <a:alpha val="43137"/>
                    </a:srgbClr>
                  </a:outerShdw>
                </a:effectLst>
              </a:rPr>
              <a:t>the most control</a:t>
            </a:r>
            <a:r>
              <a:rPr lang="en-GB" dirty="0">
                <a:effectLst>
                  <a:outerShdw blurRad="38100" dist="38100" dir="2700000" algn="tl">
                    <a:srgbClr val="000000">
                      <a:alpha val="43137"/>
                    </a:srgbClr>
                  </a:outerShdw>
                </a:effectLst>
              </a:rPr>
              <a:t>!</a:t>
            </a:r>
            <a:endParaRPr lang="en-GB" dirty="0">
              <a:solidFill>
                <a:schemeClr val="bg1"/>
              </a:solidFill>
              <a:effectLst>
                <a:outerShdw blurRad="38100" dist="38100" dir="2700000" algn="tl">
                  <a:srgbClr val="000000">
                    <a:alpha val="43137"/>
                  </a:srgbClr>
                </a:outerShdw>
              </a:effectLst>
            </a:endParaRPr>
          </a:p>
        </p:txBody>
      </p:sp>
      <p:sp>
        <p:nvSpPr>
          <p:cNvPr id="15" name="TextBox 14"/>
          <p:cNvSpPr txBox="1"/>
          <p:nvPr/>
        </p:nvSpPr>
        <p:spPr>
          <a:xfrm>
            <a:off x="323528" y="1772245"/>
            <a:ext cx="1428750" cy="339725"/>
          </a:xfrm>
          <a:prstGeom prst="rect">
            <a:avLst/>
          </a:prstGeom>
        </p:spPr>
        <p:style>
          <a:lnRef idx="1">
            <a:schemeClr val="accent3"/>
          </a:lnRef>
          <a:fillRef idx="3">
            <a:schemeClr val="accent3"/>
          </a:fillRef>
          <a:effectRef idx="2">
            <a:schemeClr val="accent3"/>
          </a:effectRef>
          <a:fontRef idx="minor">
            <a:schemeClr val="lt1"/>
          </a:fontRef>
        </p:style>
        <p:txBody>
          <a:bodyPr>
            <a:spAutoFit/>
          </a:bodyPr>
          <a:lstStyle/>
          <a:p>
            <a:pPr algn="ctr">
              <a:defRPr/>
            </a:pPr>
            <a:r>
              <a:rPr lang="en-GB" sz="1600" dirty="0">
                <a:solidFill>
                  <a:schemeClr val="bg1"/>
                </a:solidFill>
              </a:rPr>
              <a:t>Social Security</a:t>
            </a:r>
          </a:p>
        </p:txBody>
      </p:sp>
      <p:sp>
        <p:nvSpPr>
          <p:cNvPr id="16" name="TextBox 15"/>
          <p:cNvSpPr txBox="1"/>
          <p:nvPr/>
        </p:nvSpPr>
        <p:spPr>
          <a:xfrm>
            <a:off x="323528" y="2915245"/>
            <a:ext cx="1428750" cy="830997"/>
          </a:xfrm>
          <a:prstGeom prst="rect">
            <a:avLst/>
          </a:prstGeom>
        </p:spPr>
        <p:style>
          <a:lnRef idx="1">
            <a:schemeClr val="accent3"/>
          </a:lnRef>
          <a:fillRef idx="3">
            <a:schemeClr val="accent3"/>
          </a:fillRef>
          <a:effectRef idx="2">
            <a:schemeClr val="accent3"/>
          </a:effectRef>
          <a:fontRef idx="minor">
            <a:schemeClr val="lt1"/>
          </a:fontRef>
        </p:style>
        <p:txBody>
          <a:bodyPr>
            <a:spAutoFit/>
          </a:bodyPr>
          <a:lstStyle/>
          <a:p>
            <a:pPr algn="ctr">
              <a:defRPr/>
            </a:pPr>
            <a:r>
              <a:rPr lang="en-GB" sz="1600" dirty="0">
                <a:solidFill>
                  <a:schemeClr val="bg1"/>
                </a:solidFill>
              </a:rPr>
              <a:t>Employer-Sponsored Plans and IRAs</a:t>
            </a:r>
          </a:p>
        </p:txBody>
      </p:sp>
      <p:sp>
        <p:nvSpPr>
          <p:cNvPr id="17" name="TextBox 16"/>
          <p:cNvSpPr txBox="1"/>
          <p:nvPr/>
        </p:nvSpPr>
        <p:spPr>
          <a:xfrm>
            <a:off x="323528" y="4076501"/>
            <a:ext cx="1428750" cy="1323439"/>
          </a:xfrm>
          <a:prstGeom prst="rect">
            <a:avLst/>
          </a:prstGeom>
        </p:spPr>
        <p:style>
          <a:lnRef idx="1">
            <a:schemeClr val="accent3"/>
          </a:lnRef>
          <a:fillRef idx="3">
            <a:schemeClr val="accent3"/>
          </a:fillRef>
          <a:effectRef idx="2">
            <a:schemeClr val="accent3"/>
          </a:effectRef>
          <a:fontRef idx="minor">
            <a:schemeClr val="lt1"/>
          </a:fontRef>
        </p:style>
        <p:txBody>
          <a:bodyPr>
            <a:spAutoFit/>
          </a:bodyPr>
          <a:lstStyle/>
          <a:p>
            <a:pPr algn="ctr">
              <a:defRPr/>
            </a:pPr>
            <a:r>
              <a:rPr lang="en-GB" sz="1600" dirty="0">
                <a:solidFill>
                  <a:schemeClr val="bg1"/>
                </a:solidFill>
              </a:rPr>
              <a:t>Home Ownership and Personal Retirement Savings</a:t>
            </a:r>
          </a:p>
        </p:txBody>
      </p:sp>
      <p:sp>
        <p:nvSpPr>
          <p:cNvPr id="18" name="TextBox 17"/>
          <p:cNvSpPr txBox="1"/>
          <p:nvPr/>
        </p:nvSpPr>
        <p:spPr>
          <a:xfrm>
            <a:off x="1928812" y="1700808"/>
            <a:ext cx="6891659" cy="1077912"/>
          </a:xfrm>
          <a:prstGeom prst="rect">
            <a:avLst/>
          </a:prstGeom>
          <a:noFill/>
        </p:spPr>
        <p:txBody>
          <a:bodyPr wrap="square">
            <a:spAutoFit/>
          </a:bodyPr>
          <a:lstStyle/>
          <a:p>
            <a:pPr algn="just">
              <a:defRPr/>
            </a:pPr>
            <a:r>
              <a:rPr lang="en-US" sz="1600" dirty="0">
                <a:solidFill>
                  <a:schemeClr val="bg1"/>
                </a:solidFill>
                <a:effectLst>
                  <a:outerShdw blurRad="38100" dist="38100" dir="2700000" algn="tl">
                    <a:srgbClr val="000000">
                      <a:alpha val="43137"/>
                    </a:srgbClr>
                  </a:outerShdw>
                </a:effectLst>
                <a:latin typeface="+mn-lt"/>
              </a:rPr>
              <a:t>According to the Social Security Administration, the average retired worker in 2023 receives an estimated $1,827 monthly benefit, about 40% of average pre-retirement income.  As pre-retirement income increases, however, the percentage replaced by Social Security declines.</a:t>
            </a:r>
            <a:endParaRPr lang="en-GB" sz="1600" dirty="0">
              <a:solidFill>
                <a:schemeClr val="bg1"/>
              </a:solidFill>
              <a:effectLst>
                <a:outerShdw blurRad="38100" dist="38100" dir="2700000" algn="tl">
                  <a:srgbClr val="000000">
                    <a:alpha val="43137"/>
                  </a:srgbClr>
                </a:outerShdw>
              </a:effectLst>
              <a:latin typeface="+mn-lt"/>
            </a:endParaRPr>
          </a:p>
        </p:txBody>
      </p:sp>
      <p:sp>
        <p:nvSpPr>
          <p:cNvPr id="19" name="TextBox 18"/>
          <p:cNvSpPr txBox="1"/>
          <p:nvPr/>
        </p:nvSpPr>
        <p:spPr>
          <a:xfrm>
            <a:off x="1928812" y="2850158"/>
            <a:ext cx="6891659" cy="1077218"/>
          </a:xfrm>
          <a:prstGeom prst="rect">
            <a:avLst/>
          </a:prstGeom>
          <a:noFill/>
        </p:spPr>
        <p:txBody>
          <a:bodyPr wrap="square">
            <a:spAutoFit/>
          </a:bodyPr>
          <a:lstStyle/>
          <a:p>
            <a:pPr algn="just">
              <a:defRPr/>
            </a:pPr>
            <a:r>
              <a:rPr lang="en-GB" sz="1600" dirty="0">
                <a:solidFill>
                  <a:schemeClr val="bg1"/>
                </a:solidFill>
                <a:effectLst>
                  <a:outerShdw blurRad="38100" dist="38100" dir="2700000" algn="tl">
                    <a:srgbClr val="000000">
                      <a:alpha val="43137"/>
                    </a:srgbClr>
                  </a:outerShdw>
                </a:effectLst>
                <a:latin typeface="+mn-lt"/>
              </a:rPr>
              <a:t>You may be eligible to participate in a retirement plan established by your employer and receive pension income at your retirement.  You may also be able to contribute to an individual retirement account (IRA) to supplement Social Security and pension benefits.</a:t>
            </a:r>
          </a:p>
        </p:txBody>
      </p:sp>
      <p:sp>
        <p:nvSpPr>
          <p:cNvPr id="20" name="TextBox 19"/>
          <p:cNvSpPr txBox="1"/>
          <p:nvPr/>
        </p:nvSpPr>
        <p:spPr>
          <a:xfrm>
            <a:off x="1928812" y="4005064"/>
            <a:ext cx="6891659" cy="1323439"/>
          </a:xfrm>
          <a:prstGeom prst="rect">
            <a:avLst/>
          </a:prstGeom>
          <a:noFill/>
        </p:spPr>
        <p:txBody>
          <a:bodyPr wrap="square">
            <a:spAutoFit/>
          </a:bodyPr>
          <a:lstStyle/>
          <a:p>
            <a:pPr algn="just">
              <a:defRPr/>
            </a:pPr>
            <a:r>
              <a:rPr lang="en-GB" sz="1600" dirty="0">
                <a:solidFill>
                  <a:schemeClr val="bg1"/>
                </a:solidFill>
                <a:effectLst>
                  <a:outerShdw blurRad="38100" dist="38100" dir="2700000" algn="tl">
                    <a:srgbClr val="000000">
                      <a:alpha val="43137"/>
                    </a:srgbClr>
                  </a:outerShdw>
                </a:effectLst>
                <a:latin typeface="+mn-lt"/>
              </a:rPr>
              <a:t>For many people, there is a gap between the retirement income they can expect from Social Security and employer-sponsored plans/IRAs and their retirement income objectives. Home equity can be used to bolster retirement security.  Personal retirement savings, including bank and brokerage accounts and insurance and annuity contracts, can be used to bridge a retirement income gap.</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GB" sz="2700" dirty="0"/>
              <a:t>Important Facts About Social Security Retirement Benefits</a:t>
            </a:r>
          </a:p>
        </p:txBody>
      </p:sp>
      <p:sp>
        <p:nvSpPr>
          <p:cNvPr id="3" name="Slide Number Placeholder 2"/>
          <p:cNvSpPr>
            <a:spLocks noGrp="1"/>
          </p:cNvSpPr>
          <p:nvPr>
            <p:ph type="sldNum" sz="quarter" idx="12"/>
          </p:nvPr>
        </p:nvSpPr>
        <p:spPr/>
        <p:txBody>
          <a:bodyPr/>
          <a:lstStyle/>
          <a:p>
            <a:pPr>
              <a:defRPr/>
            </a:pPr>
            <a:fld id="{354016E4-1E7E-43A1-A4B9-BC430A9AC1E4}" type="slidenum">
              <a:rPr lang="en-GB"/>
              <a:pPr>
                <a:defRPr/>
              </a:pPr>
              <a:t>4</a:t>
            </a:fld>
            <a:endParaRPr lang="en-GB"/>
          </a:p>
        </p:txBody>
      </p:sp>
      <p:sp>
        <p:nvSpPr>
          <p:cNvPr id="4" name="Footer Placeholder 3"/>
          <p:cNvSpPr>
            <a:spLocks noGrp="1"/>
          </p:cNvSpPr>
          <p:nvPr>
            <p:ph type="ftr" sz="quarter" idx="11"/>
          </p:nvPr>
        </p:nvSpPr>
        <p:spPr/>
        <p:txBody>
          <a:bodyPr/>
          <a:lstStyle/>
          <a:p>
            <a:pPr>
              <a:defRPr/>
            </a:pPr>
            <a:r>
              <a:rPr lang="en-GB"/>
              <a:t>Preparing for Your Retirement: The Role of Life Insurance in Retirement Planning</a:t>
            </a:r>
          </a:p>
        </p:txBody>
      </p:sp>
      <p:sp>
        <p:nvSpPr>
          <p:cNvPr id="6149" name="Rectangle 11"/>
          <p:cNvSpPr>
            <a:spLocks noChangeArrowheads="1"/>
          </p:cNvSpPr>
          <p:nvPr/>
        </p:nvSpPr>
        <p:spPr bwMode="auto">
          <a:xfrm>
            <a:off x="928688" y="1556792"/>
            <a:ext cx="6072187" cy="1077218"/>
          </a:xfrm>
          <a:prstGeom prst="rect">
            <a:avLst/>
          </a:prstGeom>
          <a:noFill/>
          <a:ln w="9525">
            <a:noFill/>
            <a:miter lim="800000"/>
            <a:headEnd/>
            <a:tailEnd/>
          </a:ln>
        </p:spPr>
        <p:txBody>
          <a:bodyPr>
            <a:spAutoFit/>
          </a:bodyPr>
          <a:lstStyle/>
          <a:p>
            <a:pPr algn="just">
              <a:spcAft>
                <a:spcPts val="600"/>
              </a:spcAft>
              <a:buSzPct val="60000"/>
              <a:defRPr/>
            </a:pPr>
            <a:r>
              <a:rPr lang="en-GB" sz="1600" dirty="0">
                <a:solidFill>
                  <a:schemeClr val="bg1"/>
                </a:solidFill>
                <a:effectLst>
                  <a:outerShdw blurRad="38100" dist="38100" dir="2700000" algn="tl">
                    <a:srgbClr val="000000">
                      <a:alpha val="43137"/>
                    </a:srgbClr>
                  </a:outerShdw>
                </a:effectLst>
                <a:latin typeface="+mn-lt"/>
              </a:rPr>
              <a:t>The Social Security Normal Retirement Age, age 66 for those people born between 1943 and 1954, is gradually </a:t>
            </a:r>
            <a:r>
              <a:rPr lang="en-GB" sz="1600" dirty="0">
                <a:solidFill>
                  <a:srgbClr val="FFC000"/>
                </a:solidFill>
                <a:effectLst>
                  <a:outerShdw blurRad="38100" dist="38100" dir="2700000" algn="tl">
                    <a:srgbClr val="000000">
                      <a:alpha val="43137"/>
                    </a:srgbClr>
                  </a:outerShdw>
                </a:effectLst>
                <a:latin typeface="+mn-lt"/>
              </a:rPr>
              <a:t>increasing</a:t>
            </a:r>
            <a:r>
              <a:rPr lang="en-GB" sz="1600" dirty="0">
                <a:solidFill>
                  <a:schemeClr val="bg1"/>
                </a:solidFill>
                <a:effectLst>
                  <a:outerShdw blurRad="38100" dist="38100" dir="2700000" algn="tl">
                    <a:srgbClr val="000000">
                      <a:alpha val="43137"/>
                    </a:srgbClr>
                  </a:outerShdw>
                </a:effectLst>
                <a:latin typeface="+mn-lt"/>
              </a:rPr>
              <a:t> to age 67 for persons born after 1954.  In 2023, the Normal Retirement Age is 66 and six months for those born in 1957.</a:t>
            </a:r>
          </a:p>
        </p:txBody>
      </p:sp>
      <p:sp>
        <p:nvSpPr>
          <p:cNvPr id="6151" name="Rectangle 48"/>
          <p:cNvSpPr>
            <a:spLocks noChangeArrowheads="1"/>
          </p:cNvSpPr>
          <p:nvPr/>
        </p:nvSpPr>
        <p:spPr bwMode="auto">
          <a:xfrm>
            <a:off x="928688" y="2871788"/>
            <a:ext cx="7715250" cy="339725"/>
          </a:xfrm>
          <a:prstGeom prst="rect">
            <a:avLst/>
          </a:prstGeom>
          <a:noFill/>
          <a:ln w="9525">
            <a:noFill/>
            <a:miter lim="800000"/>
            <a:headEnd/>
            <a:tailEnd/>
          </a:ln>
        </p:spPr>
        <p:txBody>
          <a:bodyPr>
            <a:spAutoFit/>
          </a:bodyPr>
          <a:lstStyle/>
          <a:p>
            <a:pPr algn="just">
              <a:spcAft>
                <a:spcPts val="600"/>
              </a:spcAft>
              <a:buSzPct val="60000"/>
              <a:defRPr/>
            </a:pPr>
            <a:r>
              <a:rPr lang="en-GB" sz="1600" dirty="0">
                <a:solidFill>
                  <a:schemeClr val="bg1"/>
                </a:solidFill>
                <a:effectLst>
                  <a:outerShdw blurRad="38100" dist="38100" dir="2700000" algn="tl">
                    <a:srgbClr val="000000">
                      <a:alpha val="43137"/>
                    </a:srgbClr>
                  </a:outerShdw>
                </a:effectLst>
                <a:latin typeface="+mn-lt"/>
              </a:rPr>
              <a:t>Early retirement results in a </a:t>
            </a:r>
            <a:r>
              <a:rPr lang="en-GB" sz="1600" dirty="0">
                <a:solidFill>
                  <a:srgbClr val="FFC000"/>
                </a:solidFill>
                <a:effectLst>
                  <a:outerShdw blurRad="38100" dist="38100" dir="2700000" algn="tl">
                    <a:srgbClr val="000000">
                      <a:alpha val="43137"/>
                    </a:srgbClr>
                  </a:outerShdw>
                </a:effectLst>
                <a:latin typeface="+mn-lt"/>
              </a:rPr>
              <a:t>permanent</a:t>
            </a:r>
            <a:r>
              <a:rPr lang="en-GB" sz="1600" dirty="0">
                <a:solidFill>
                  <a:schemeClr val="bg1"/>
                </a:solidFill>
                <a:effectLst>
                  <a:outerShdw blurRad="38100" dist="38100" dir="2700000" algn="tl">
                    <a:srgbClr val="000000">
                      <a:alpha val="43137"/>
                    </a:srgbClr>
                  </a:outerShdw>
                </a:effectLst>
                <a:latin typeface="+mn-lt"/>
              </a:rPr>
              <a:t> reduction in the Social Security retirement benefit.</a:t>
            </a:r>
          </a:p>
        </p:txBody>
      </p:sp>
      <p:sp>
        <p:nvSpPr>
          <p:cNvPr id="29" name="Right Arrow 28"/>
          <p:cNvSpPr/>
          <p:nvPr/>
        </p:nvSpPr>
        <p:spPr>
          <a:xfrm>
            <a:off x="500063" y="1700808"/>
            <a:ext cx="214312" cy="134937"/>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30" name="Right Arrow 29"/>
          <p:cNvSpPr/>
          <p:nvPr/>
        </p:nvSpPr>
        <p:spPr>
          <a:xfrm>
            <a:off x="500063" y="2936875"/>
            <a:ext cx="214312" cy="134938"/>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10" name="Rectangle 9"/>
          <p:cNvSpPr/>
          <p:nvPr/>
        </p:nvSpPr>
        <p:spPr>
          <a:xfrm>
            <a:off x="6357938" y="5907088"/>
            <a:ext cx="2286000" cy="307975"/>
          </a:xfrm>
          <a:prstGeom prst="rect">
            <a:avLst/>
          </a:prstGeom>
        </p:spPr>
        <p:txBody>
          <a:bodyPr>
            <a:spAutoFit/>
          </a:bodyPr>
          <a:lstStyle/>
          <a:p>
            <a:pPr algn="r" fontAlgn="auto">
              <a:spcBef>
                <a:spcPts val="0"/>
              </a:spcBef>
              <a:spcAft>
                <a:spcPts val="0"/>
              </a:spcAft>
              <a:defRPr/>
            </a:pPr>
            <a:r>
              <a:rPr lang="en-GB" sz="1400" i="1" dirty="0">
                <a:solidFill>
                  <a:schemeClr val="bg2">
                    <a:lumMod val="75000"/>
                  </a:schemeClr>
                </a:solidFill>
                <a:latin typeface="+mn-lt"/>
                <a:cs typeface="+mn-cs"/>
              </a:rPr>
              <a:t>continued on next slide</a:t>
            </a:r>
          </a:p>
        </p:txBody>
      </p:sp>
      <p:sp>
        <p:nvSpPr>
          <p:cNvPr id="11" name="TextBox 10"/>
          <p:cNvSpPr txBox="1"/>
          <p:nvPr/>
        </p:nvSpPr>
        <p:spPr>
          <a:xfrm>
            <a:off x="7239000" y="1452563"/>
            <a:ext cx="1101725" cy="1082675"/>
          </a:xfrm>
          <a:prstGeom prst="roundRect">
            <a:avLst/>
          </a:prstGeom>
        </p:spPr>
        <p:style>
          <a:lnRef idx="1">
            <a:schemeClr val="accent3"/>
          </a:lnRef>
          <a:fillRef idx="3">
            <a:schemeClr val="accent3"/>
          </a:fillRef>
          <a:effectRef idx="2">
            <a:schemeClr val="accent3"/>
          </a:effectRef>
          <a:fontRef idx="minor">
            <a:schemeClr val="lt1"/>
          </a:fontRef>
        </p:style>
        <p:txBody>
          <a:bodyPr wrap="none" lIns="432000" tIns="144000" rIns="432000" bIns="144000">
            <a:spAutoFit/>
          </a:bodyPr>
          <a:lstStyle/>
          <a:p>
            <a:r>
              <a:rPr lang="en-GB" sz="5000" b="1">
                <a:solidFill>
                  <a:schemeClr val="bg1"/>
                </a:solidFill>
                <a:effectLst>
                  <a:outerShdw blurRad="38100" dist="38100" dir="2700000" algn="tl">
                    <a:srgbClr val="000000"/>
                  </a:outerShdw>
                </a:effectLst>
                <a:cs typeface="Arial" charset="0"/>
              </a:rPr>
              <a:t>!</a:t>
            </a:r>
          </a:p>
        </p:txBody>
      </p:sp>
      <p:sp>
        <p:nvSpPr>
          <p:cNvPr id="13" name="Rectangle 48"/>
          <p:cNvSpPr>
            <a:spLocks noChangeArrowheads="1"/>
          </p:cNvSpPr>
          <p:nvPr/>
        </p:nvSpPr>
        <p:spPr bwMode="auto">
          <a:xfrm>
            <a:off x="1000125" y="3302000"/>
            <a:ext cx="7572375" cy="584775"/>
          </a:xfrm>
          <a:prstGeom prst="rect">
            <a:avLst/>
          </a:prstGeom>
          <a:noFill/>
          <a:ln w="9525">
            <a:solidFill>
              <a:schemeClr val="accent3"/>
            </a:solidFill>
            <a:miter lim="800000"/>
            <a:headEnd/>
            <a:tailEnd/>
          </a:ln>
        </p:spPr>
        <p:txBody>
          <a:bodyPr>
            <a:spAutoFit/>
          </a:bodyPr>
          <a:lstStyle/>
          <a:p>
            <a:pPr algn="just">
              <a:spcAft>
                <a:spcPts val="600"/>
              </a:spcAft>
              <a:buSzPct val="60000"/>
              <a:defRPr/>
            </a:pPr>
            <a:r>
              <a:rPr lang="en-GB" sz="1600" dirty="0">
                <a:solidFill>
                  <a:schemeClr val="bg1"/>
                </a:solidFill>
                <a:latin typeface="+mn-lt"/>
              </a:rPr>
              <a:t>For example, the Social Security retirement benefit of a worker born in 1960 who has a Normal Retirement Age of 67 and retires early at age 62 will be reduced by 30%.</a:t>
            </a:r>
          </a:p>
        </p:txBody>
      </p:sp>
      <p:sp>
        <p:nvSpPr>
          <p:cNvPr id="14" name="Rectangle 48"/>
          <p:cNvSpPr>
            <a:spLocks noChangeArrowheads="1"/>
          </p:cNvSpPr>
          <p:nvPr/>
        </p:nvSpPr>
        <p:spPr bwMode="auto">
          <a:xfrm>
            <a:off x="928688" y="4159250"/>
            <a:ext cx="7715250" cy="339725"/>
          </a:xfrm>
          <a:prstGeom prst="rect">
            <a:avLst/>
          </a:prstGeom>
          <a:noFill/>
          <a:ln w="9525">
            <a:noFill/>
            <a:miter lim="800000"/>
            <a:headEnd/>
            <a:tailEnd/>
          </a:ln>
        </p:spPr>
        <p:txBody>
          <a:bodyPr>
            <a:spAutoFit/>
          </a:bodyPr>
          <a:lstStyle/>
          <a:p>
            <a:pPr algn="just">
              <a:spcAft>
                <a:spcPts val="600"/>
              </a:spcAft>
              <a:buSzPct val="60000"/>
              <a:defRPr/>
            </a:pPr>
            <a:r>
              <a:rPr lang="en-GB" sz="1600" dirty="0">
                <a:solidFill>
                  <a:schemeClr val="bg1"/>
                </a:solidFill>
                <a:effectLst>
                  <a:outerShdw blurRad="38100" dist="38100" dir="2700000" algn="tl">
                    <a:srgbClr val="000000">
                      <a:alpha val="43137"/>
                    </a:srgbClr>
                  </a:outerShdw>
                </a:effectLst>
                <a:latin typeface="+mn-lt"/>
              </a:rPr>
              <a:t>According to the Social Security Administration:</a:t>
            </a:r>
          </a:p>
        </p:txBody>
      </p:sp>
      <p:sp>
        <p:nvSpPr>
          <p:cNvPr id="15" name="Right Arrow 14"/>
          <p:cNvSpPr/>
          <p:nvPr/>
        </p:nvSpPr>
        <p:spPr>
          <a:xfrm>
            <a:off x="500063" y="4224338"/>
            <a:ext cx="214312" cy="134937"/>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20" name="Oval 19"/>
          <p:cNvSpPr/>
          <p:nvPr/>
        </p:nvSpPr>
        <p:spPr>
          <a:xfrm>
            <a:off x="1000125" y="4643438"/>
            <a:ext cx="46038" cy="71437"/>
          </a:xfrm>
          <a:prstGeom prst="ellipse">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p>
        </p:txBody>
      </p:sp>
      <p:sp>
        <p:nvSpPr>
          <p:cNvPr id="21" name="TextBox 20"/>
          <p:cNvSpPr txBox="1"/>
          <p:nvPr/>
        </p:nvSpPr>
        <p:spPr>
          <a:xfrm>
            <a:off x="1143000" y="4516438"/>
            <a:ext cx="7500938" cy="587375"/>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lIns="90000" tIns="46800" rIns="90000" bIns="46800">
            <a:spAutoFit/>
          </a:bodyPr>
          <a:lstStyle/>
          <a:p>
            <a:pPr algn="just" fontAlgn="auto">
              <a:spcBef>
                <a:spcPts val="0"/>
              </a:spcBef>
              <a:spcAft>
                <a:spcPts val="600"/>
              </a:spcAft>
              <a:defRPr/>
            </a:pPr>
            <a:r>
              <a:rPr lang="en-GB" sz="1600" dirty="0">
                <a:solidFill>
                  <a:schemeClr val="bg1"/>
                </a:solidFill>
                <a:effectLst>
                  <a:outerShdw blurRad="38100" dist="38100" dir="2700000" algn="tl">
                    <a:srgbClr val="000000">
                      <a:alpha val="43137"/>
                    </a:srgbClr>
                  </a:outerShdw>
                </a:effectLst>
              </a:rPr>
              <a:t>The </a:t>
            </a:r>
            <a:r>
              <a:rPr lang="en-GB" sz="1600" dirty="0">
                <a:solidFill>
                  <a:srgbClr val="FFC000"/>
                </a:solidFill>
                <a:effectLst>
                  <a:outerShdw blurRad="38100" dist="38100" dir="2700000" algn="tl">
                    <a:srgbClr val="000000">
                      <a:alpha val="43137"/>
                    </a:srgbClr>
                  </a:outerShdw>
                </a:effectLst>
              </a:rPr>
              <a:t>maximum</a:t>
            </a:r>
            <a:r>
              <a:rPr lang="en-GB" sz="1600" dirty="0">
                <a:solidFill>
                  <a:schemeClr val="bg1"/>
                </a:solidFill>
                <a:effectLst>
                  <a:outerShdw blurRad="38100" dist="38100" dir="2700000" algn="tl">
                    <a:srgbClr val="000000">
                      <a:alpha val="43137"/>
                    </a:srgbClr>
                  </a:outerShdw>
                </a:effectLst>
              </a:rPr>
              <a:t> Social Security retirement benefit for a worker retiring at full retirement age in 2023 is $3,627 monthly.</a:t>
            </a:r>
          </a:p>
        </p:txBody>
      </p:sp>
      <p:sp>
        <p:nvSpPr>
          <p:cNvPr id="22" name="Oval 21"/>
          <p:cNvSpPr/>
          <p:nvPr/>
        </p:nvSpPr>
        <p:spPr>
          <a:xfrm>
            <a:off x="1000125" y="5214938"/>
            <a:ext cx="46038" cy="71437"/>
          </a:xfrm>
          <a:prstGeom prst="ellipse">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p>
        </p:txBody>
      </p:sp>
      <p:sp>
        <p:nvSpPr>
          <p:cNvPr id="23" name="TextBox 22"/>
          <p:cNvSpPr txBox="1"/>
          <p:nvPr/>
        </p:nvSpPr>
        <p:spPr>
          <a:xfrm>
            <a:off x="1143000" y="5087938"/>
            <a:ext cx="7500938" cy="340735"/>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lIns="90000" tIns="46800" rIns="90000" bIns="46800">
            <a:spAutoFit/>
          </a:bodyPr>
          <a:lstStyle/>
          <a:p>
            <a:pPr algn="just" fontAlgn="auto">
              <a:spcBef>
                <a:spcPts val="0"/>
              </a:spcBef>
              <a:spcAft>
                <a:spcPts val="600"/>
              </a:spcAft>
              <a:defRPr/>
            </a:pPr>
            <a:r>
              <a:rPr lang="en-GB" sz="1600" dirty="0">
                <a:solidFill>
                  <a:schemeClr val="bg1"/>
                </a:solidFill>
                <a:effectLst>
                  <a:outerShdw blurRad="38100" dist="38100" dir="2700000" algn="tl">
                    <a:srgbClr val="000000">
                      <a:alpha val="43137"/>
                    </a:srgbClr>
                  </a:outerShdw>
                </a:effectLst>
              </a:rPr>
              <a:t>The </a:t>
            </a:r>
            <a:r>
              <a:rPr lang="en-GB" sz="1600" dirty="0">
                <a:solidFill>
                  <a:srgbClr val="FFC000"/>
                </a:solidFill>
                <a:effectLst>
                  <a:outerShdw blurRad="38100" dist="38100" dir="2700000" algn="tl">
                    <a:srgbClr val="000000">
                      <a:alpha val="43137"/>
                    </a:srgbClr>
                  </a:outerShdw>
                </a:effectLst>
              </a:rPr>
              <a:t>average</a:t>
            </a:r>
            <a:r>
              <a:rPr lang="en-GB" sz="1600" dirty="0">
                <a:solidFill>
                  <a:schemeClr val="bg1"/>
                </a:solidFill>
                <a:effectLst>
                  <a:outerShdw blurRad="38100" dist="38100" dir="2700000" algn="tl">
                    <a:srgbClr val="000000">
                      <a:alpha val="43137"/>
                    </a:srgbClr>
                  </a:outerShdw>
                </a:effectLst>
              </a:rPr>
              <a:t> Social Security benefit for all retired workers in 2023 is an estimated $1,827.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GB" sz="2700" dirty="0">
                <a:solidFill>
                  <a:prstClr val="white"/>
                </a:solidFill>
              </a:rPr>
              <a:t>Important Facts About Social Security Retirement Benefits</a:t>
            </a:r>
            <a:endParaRPr lang="en-GB" dirty="0"/>
          </a:p>
        </p:txBody>
      </p:sp>
      <p:sp>
        <p:nvSpPr>
          <p:cNvPr id="3" name="Slide Number Placeholder 2"/>
          <p:cNvSpPr>
            <a:spLocks noGrp="1"/>
          </p:cNvSpPr>
          <p:nvPr>
            <p:ph type="sldNum" sz="quarter" idx="12"/>
          </p:nvPr>
        </p:nvSpPr>
        <p:spPr/>
        <p:txBody>
          <a:bodyPr/>
          <a:lstStyle/>
          <a:p>
            <a:pPr>
              <a:defRPr/>
            </a:pPr>
            <a:fld id="{43CD7623-F547-4F44-833C-C9F39BD83A32}" type="slidenum">
              <a:rPr lang="en-GB"/>
              <a:pPr>
                <a:defRPr/>
              </a:pPr>
              <a:t>5</a:t>
            </a:fld>
            <a:endParaRPr lang="en-GB"/>
          </a:p>
        </p:txBody>
      </p:sp>
      <p:sp>
        <p:nvSpPr>
          <p:cNvPr id="4" name="Footer Placeholder 3"/>
          <p:cNvSpPr>
            <a:spLocks noGrp="1"/>
          </p:cNvSpPr>
          <p:nvPr>
            <p:ph type="ftr" sz="quarter" idx="11"/>
          </p:nvPr>
        </p:nvSpPr>
        <p:spPr/>
        <p:txBody>
          <a:bodyPr/>
          <a:lstStyle/>
          <a:p>
            <a:pPr>
              <a:defRPr/>
            </a:pPr>
            <a:r>
              <a:rPr lang="en-GB"/>
              <a:t>Preparing for Your Retirement: The Role of Life Insurance in Retirement Planning</a:t>
            </a:r>
          </a:p>
        </p:txBody>
      </p:sp>
      <p:sp>
        <p:nvSpPr>
          <p:cNvPr id="6151" name="Rectangle 48"/>
          <p:cNvSpPr>
            <a:spLocks noChangeArrowheads="1"/>
          </p:cNvSpPr>
          <p:nvPr/>
        </p:nvSpPr>
        <p:spPr bwMode="auto">
          <a:xfrm>
            <a:off x="928688" y="1643063"/>
            <a:ext cx="7715250" cy="585787"/>
          </a:xfrm>
          <a:prstGeom prst="rect">
            <a:avLst/>
          </a:prstGeom>
          <a:noFill/>
          <a:ln w="9525">
            <a:noFill/>
            <a:miter lim="800000"/>
            <a:headEnd/>
            <a:tailEnd/>
          </a:ln>
        </p:spPr>
        <p:txBody>
          <a:bodyPr>
            <a:spAutoFit/>
          </a:bodyPr>
          <a:lstStyle/>
          <a:p>
            <a:pPr algn="just">
              <a:spcAft>
                <a:spcPts val="600"/>
              </a:spcAft>
              <a:buSzPct val="60000"/>
              <a:defRPr/>
            </a:pPr>
            <a:r>
              <a:rPr lang="en-GB" sz="1600" dirty="0">
                <a:solidFill>
                  <a:schemeClr val="bg1"/>
                </a:solidFill>
                <a:effectLst>
                  <a:outerShdw blurRad="38100" dist="38100" dir="2700000" algn="tl">
                    <a:srgbClr val="000000">
                      <a:alpha val="43137"/>
                    </a:srgbClr>
                  </a:outerShdw>
                </a:effectLst>
                <a:latin typeface="+mn-lt"/>
              </a:rPr>
              <a:t>The Social Security spousal retirement benefit is limited to a </a:t>
            </a:r>
            <a:r>
              <a:rPr lang="en-GB" sz="1600" dirty="0">
                <a:solidFill>
                  <a:srgbClr val="FFC000"/>
                </a:solidFill>
                <a:effectLst>
                  <a:outerShdw blurRad="38100" dist="38100" dir="2700000" algn="tl">
                    <a:srgbClr val="000000">
                      <a:alpha val="43137"/>
                    </a:srgbClr>
                  </a:outerShdw>
                </a:effectLst>
                <a:latin typeface="+mn-lt"/>
              </a:rPr>
              <a:t>maximum</a:t>
            </a:r>
            <a:r>
              <a:rPr lang="en-GB" sz="1600" dirty="0">
                <a:solidFill>
                  <a:schemeClr val="bg1"/>
                </a:solidFill>
                <a:effectLst>
                  <a:outerShdw blurRad="38100" dist="38100" dir="2700000" algn="tl">
                    <a:srgbClr val="000000">
                      <a:alpha val="43137"/>
                    </a:srgbClr>
                  </a:outerShdw>
                </a:effectLst>
                <a:latin typeface="+mn-lt"/>
              </a:rPr>
              <a:t> of 50% of the retired worker’s benefit.</a:t>
            </a:r>
          </a:p>
        </p:txBody>
      </p:sp>
      <p:sp>
        <p:nvSpPr>
          <p:cNvPr id="30" name="Right Arrow 29"/>
          <p:cNvSpPr/>
          <p:nvPr/>
        </p:nvSpPr>
        <p:spPr>
          <a:xfrm>
            <a:off x="571500" y="1749425"/>
            <a:ext cx="214313" cy="134938"/>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13" name="Rectangle 48"/>
          <p:cNvSpPr>
            <a:spLocks noChangeArrowheads="1"/>
          </p:cNvSpPr>
          <p:nvPr/>
        </p:nvSpPr>
        <p:spPr bwMode="auto">
          <a:xfrm>
            <a:off x="1000125" y="2330450"/>
            <a:ext cx="7572375" cy="584200"/>
          </a:xfrm>
          <a:prstGeom prst="rect">
            <a:avLst/>
          </a:prstGeom>
          <a:noFill/>
          <a:ln w="9525">
            <a:solidFill>
              <a:schemeClr val="accent3"/>
            </a:solidFill>
            <a:miter lim="800000"/>
            <a:headEnd/>
            <a:tailEnd/>
          </a:ln>
        </p:spPr>
        <p:txBody>
          <a:bodyPr>
            <a:spAutoFit/>
          </a:bodyPr>
          <a:lstStyle/>
          <a:p>
            <a:pPr algn="just">
              <a:spcAft>
                <a:spcPts val="600"/>
              </a:spcAft>
              <a:buSzPct val="60000"/>
              <a:defRPr/>
            </a:pPr>
            <a:r>
              <a:rPr lang="en-GB" sz="1600" dirty="0">
                <a:solidFill>
                  <a:schemeClr val="bg1"/>
                </a:solidFill>
                <a:latin typeface="+mn-lt"/>
              </a:rPr>
              <a:t>The spousal retirement benefit is reduced if the worker retires before his or her full retirement age.</a:t>
            </a:r>
          </a:p>
        </p:txBody>
      </p:sp>
      <p:sp>
        <p:nvSpPr>
          <p:cNvPr id="14" name="Rectangle 48"/>
          <p:cNvSpPr>
            <a:spLocks noChangeArrowheads="1"/>
          </p:cNvSpPr>
          <p:nvPr/>
        </p:nvSpPr>
        <p:spPr bwMode="auto">
          <a:xfrm>
            <a:off x="928688" y="3144838"/>
            <a:ext cx="7715250" cy="585787"/>
          </a:xfrm>
          <a:prstGeom prst="rect">
            <a:avLst/>
          </a:prstGeom>
          <a:noFill/>
          <a:ln w="9525">
            <a:noFill/>
            <a:miter lim="800000"/>
            <a:headEnd/>
            <a:tailEnd/>
          </a:ln>
        </p:spPr>
        <p:txBody>
          <a:bodyPr>
            <a:spAutoFit/>
          </a:bodyPr>
          <a:lstStyle/>
          <a:p>
            <a:pPr algn="just">
              <a:spcAft>
                <a:spcPts val="600"/>
              </a:spcAft>
              <a:buSzPct val="60000"/>
              <a:defRPr/>
            </a:pPr>
            <a:r>
              <a:rPr lang="en-GB" sz="1600" dirty="0">
                <a:solidFill>
                  <a:schemeClr val="bg1"/>
                </a:solidFill>
                <a:effectLst>
                  <a:outerShdw blurRad="38100" dist="38100" dir="2700000" algn="tl">
                    <a:srgbClr val="000000">
                      <a:alpha val="43137"/>
                    </a:srgbClr>
                  </a:outerShdw>
                </a:effectLst>
                <a:latin typeface="+mn-lt"/>
              </a:rPr>
              <a:t>How much do you want to rely on a source of retirement income over which you have no control?  Consider this quote from a Time magazine article titled "Social Insecurity":</a:t>
            </a:r>
          </a:p>
        </p:txBody>
      </p:sp>
      <p:sp>
        <p:nvSpPr>
          <p:cNvPr id="15" name="Right Arrow 14"/>
          <p:cNvSpPr/>
          <p:nvPr/>
        </p:nvSpPr>
        <p:spPr>
          <a:xfrm>
            <a:off x="571500" y="3251200"/>
            <a:ext cx="214313" cy="134938"/>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20" name="Oval 19"/>
          <p:cNvSpPr/>
          <p:nvPr/>
        </p:nvSpPr>
        <p:spPr>
          <a:xfrm>
            <a:off x="1000125" y="4914900"/>
            <a:ext cx="46038" cy="71438"/>
          </a:xfrm>
          <a:prstGeom prst="ellipse">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p>
        </p:txBody>
      </p:sp>
      <p:sp>
        <p:nvSpPr>
          <p:cNvPr id="21" name="TextBox 20"/>
          <p:cNvSpPr txBox="1"/>
          <p:nvPr/>
        </p:nvSpPr>
        <p:spPr>
          <a:xfrm>
            <a:off x="1143000" y="4787900"/>
            <a:ext cx="7500938" cy="341313"/>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lIns="90000" tIns="46800" rIns="90000" bIns="46800">
            <a:spAutoFit/>
          </a:bodyPr>
          <a:lstStyle/>
          <a:p>
            <a:pPr algn="just" fontAlgn="auto">
              <a:spcBef>
                <a:spcPts val="0"/>
              </a:spcBef>
              <a:spcAft>
                <a:spcPts val="600"/>
              </a:spcAft>
              <a:defRPr/>
            </a:pPr>
            <a:r>
              <a:rPr lang="en-GB" sz="1600" dirty="0">
                <a:solidFill>
                  <a:srgbClr val="FFC000"/>
                </a:solidFill>
                <a:effectLst>
                  <a:outerShdw blurRad="38100" dist="38100" dir="2700000" algn="tl">
                    <a:srgbClr val="000000">
                      <a:alpha val="43137"/>
                    </a:srgbClr>
                  </a:outerShdw>
                </a:effectLst>
              </a:rPr>
              <a:t>Question:</a:t>
            </a:r>
            <a:r>
              <a:rPr lang="en-GB" sz="1600" dirty="0">
                <a:solidFill>
                  <a:schemeClr val="bg1"/>
                </a:solidFill>
                <a:effectLst>
                  <a:outerShdw blurRad="38100" dist="38100" dir="2700000" algn="tl">
                    <a:srgbClr val="000000">
                      <a:alpha val="43137"/>
                    </a:srgbClr>
                  </a:outerShdw>
                </a:effectLst>
              </a:rPr>
              <a:t> When was this article published?</a:t>
            </a:r>
          </a:p>
        </p:txBody>
      </p:sp>
      <p:sp>
        <p:nvSpPr>
          <p:cNvPr id="24" name="Rectangle 48"/>
          <p:cNvSpPr>
            <a:spLocks noChangeArrowheads="1"/>
          </p:cNvSpPr>
          <p:nvPr/>
        </p:nvSpPr>
        <p:spPr bwMode="auto">
          <a:xfrm>
            <a:off x="1000125" y="3830638"/>
            <a:ext cx="7572375" cy="830262"/>
          </a:xfrm>
          <a:prstGeom prst="rect">
            <a:avLst/>
          </a:prstGeom>
          <a:noFill/>
          <a:ln w="9525">
            <a:solidFill>
              <a:schemeClr val="accent3"/>
            </a:solidFill>
            <a:miter lim="800000"/>
            <a:headEnd/>
            <a:tailEnd/>
          </a:ln>
        </p:spPr>
        <p:txBody>
          <a:bodyPr>
            <a:spAutoFit/>
          </a:bodyPr>
          <a:lstStyle/>
          <a:p>
            <a:pPr algn="just">
              <a:spcAft>
                <a:spcPts val="600"/>
              </a:spcAft>
              <a:buSzPct val="60000"/>
              <a:defRPr/>
            </a:pPr>
            <a:r>
              <a:rPr lang="en-GB" sz="1600" i="1" dirty="0">
                <a:solidFill>
                  <a:schemeClr val="bg1"/>
                </a:solidFill>
                <a:latin typeface="+mn-lt"/>
              </a:rPr>
              <a:t>“For government to pay pensions to the advancing tide of baby boomers will almost certainly require stunning benefit reductions or huge tax increases.  Most likely both.  After years of fiscal and political fecklessness, an explosive conclusion.”</a:t>
            </a:r>
          </a:p>
        </p:txBody>
      </p:sp>
      <p:sp>
        <p:nvSpPr>
          <p:cNvPr id="25" name="Oval 24"/>
          <p:cNvSpPr/>
          <p:nvPr/>
        </p:nvSpPr>
        <p:spPr>
          <a:xfrm>
            <a:off x="1000125" y="5200650"/>
            <a:ext cx="46038" cy="71438"/>
          </a:xfrm>
          <a:prstGeom prst="ellipse">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p>
        </p:txBody>
      </p:sp>
      <p:sp>
        <p:nvSpPr>
          <p:cNvPr id="26" name="TextBox 25"/>
          <p:cNvSpPr txBox="1"/>
          <p:nvPr/>
        </p:nvSpPr>
        <p:spPr>
          <a:xfrm>
            <a:off x="1143000" y="5057775"/>
            <a:ext cx="7500938" cy="587375"/>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lIns="90000" tIns="46800" rIns="90000" bIns="46800">
            <a:spAutoFit/>
          </a:bodyPr>
          <a:lstStyle/>
          <a:p>
            <a:pPr algn="just" fontAlgn="auto">
              <a:spcBef>
                <a:spcPts val="0"/>
              </a:spcBef>
              <a:spcAft>
                <a:spcPts val="600"/>
              </a:spcAft>
              <a:defRPr/>
            </a:pPr>
            <a:r>
              <a:rPr lang="en-GB" sz="1600" dirty="0">
                <a:solidFill>
                  <a:srgbClr val="FFC000"/>
                </a:solidFill>
                <a:effectLst>
                  <a:outerShdw blurRad="38100" dist="38100" dir="2700000" algn="tl">
                    <a:srgbClr val="000000">
                      <a:alpha val="43137"/>
                    </a:srgbClr>
                  </a:outerShdw>
                </a:effectLst>
              </a:rPr>
              <a:t>Answer:</a:t>
            </a:r>
            <a:r>
              <a:rPr lang="en-GB" sz="1600" dirty="0">
                <a:solidFill>
                  <a:schemeClr val="bg1"/>
                </a:solidFill>
                <a:effectLst>
                  <a:outerShdw blurRad="38100" dist="38100" dir="2700000" algn="tl">
                    <a:srgbClr val="000000">
                      <a:alpha val="43137"/>
                    </a:srgbClr>
                  </a:outerShdw>
                </a:effectLst>
              </a:rPr>
              <a:t> March 12, 1995, although the same statement could easily apply today, in the absence of any reform to the Social Security system.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GB" dirty="0"/>
              <a:t>A Potential Solution for a Lifetime</a:t>
            </a:r>
          </a:p>
        </p:txBody>
      </p:sp>
      <p:sp>
        <p:nvSpPr>
          <p:cNvPr id="3" name="Slide Number Placeholder 2"/>
          <p:cNvSpPr>
            <a:spLocks noGrp="1"/>
          </p:cNvSpPr>
          <p:nvPr>
            <p:ph type="sldNum" sz="quarter" idx="12"/>
          </p:nvPr>
        </p:nvSpPr>
        <p:spPr/>
        <p:txBody>
          <a:bodyPr/>
          <a:lstStyle/>
          <a:p>
            <a:pPr>
              <a:defRPr/>
            </a:pPr>
            <a:fld id="{71E50B64-CFA5-4F0A-9D6C-DA84F0732CC3}" type="slidenum">
              <a:rPr lang="en-GB"/>
              <a:pPr>
                <a:defRPr/>
              </a:pPr>
              <a:t>6</a:t>
            </a:fld>
            <a:endParaRPr lang="en-GB"/>
          </a:p>
        </p:txBody>
      </p:sp>
      <p:sp>
        <p:nvSpPr>
          <p:cNvPr id="4" name="Footer Placeholder 3"/>
          <p:cNvSpPr>
            <a:spLocks noGrp="1"/>
          </p:cNvSpPr>
          <p:nvPr>
            <p:ph type="ftr" sz="quarter" idx="11"/>
          </p:nvPr>
        </p:nvSpPr>
        <p:spPr/>
        <p:txBody>
          <a:bodyPr/>
          <a:lstStyle/>
          <a:p>
            <a:pPr>
              <a:defRPr/>
            </a:pPr>
            <a:r>
              <a:rPr lang="en-GB"/>
              <a:t>Preparing for Your Retirement: The Role of Life Insurance in Retirement Planning</a:t>
            </a:r>
          </a:p>
        </p:txBody>
      </p:sp>
      <p:sp>
        <p:nvSpPr>
          <p:cNvPr id="16" name="TextBox 5"/>
          <p:cNvSpPr txBox="1">
            <a:spLocks noChangeArrowheads="1"/>
          </p:cNvSpPr>
          <p:nvPr/>
        </p:nvSpPr>
        <p:spPr bwMode="auto">
          <a:xfrm>
            <a:off x="1357313" y="1071563"/>
            <a:ext cx="7429500" cy="461962"/>
          </a:xfrm>
          <a:prstGeom prst="rect">
            <a:avLst/>
          </a:prstGeom>
          <a:noFill/>
          <a:ln w="9525">
            <a:noFill/>
            <a:miter lim="800000"/>
            <a:headEnd/>
            <a:tailEnd/>
          </a:ln>
        </p:spPr>
        <p:txBody>
          <a:bodyPr>
            <a:spAutoFit/>
          </a:bodyPr>
          <a:lstStyle/>
          <a:p>
            <a:pPr>
              <a:defRPr/>
            </a:pPr>
            <a:r>
              <a:rPr lang="en-GB" sz="2300" b="1" dirty="0">
                <a:solidFill>
                  <a:srgbClr val="FFC000"/>
                </a:solidFill>
                <a:effectLst>
                  <a:outerShdw blurRad="38100" dist="38100" dir="2700000" algn="tl">
                    <a:srgbClr val="000000">
                      <a:alpha val="43137"/>
                    </a:srgbClr>
                  </a:outerShdw>
                </a:effectLst>
                <a:latin typeface="Calibri" pitchFamily="34" charset="0"/>
              </a:rPr>
              <a:t>Cash Value Life Insurance</a:t>
            </a:r>
          </a:p>
        </p:txBody>
      </p:sp>
      <p:cxnSp>
        <p:nvCxnSpPr>
          <p:cNvPr id="17" name="Elbow Connector 16"/>
          <p:cNvCxnSpPr>
            <a:stCxn id="2" idx="1"/>
            <a:endCxn id="16" idx="1"/>
          </p:cNvCxnSpPr>
          <p:nvPr/>
        </p:nvCxnSpPr>
        <p:spPr>
          <a:xfrm rot="10800000" flipH="1" flipV="1">
            <a:off x="457200" y="571500"/>
            <a:ext cx="900113" cy="730250"/>
          </a:xfrm>
          <a:prstGeom prst="bentConnector3">
            <a:avLst>
              <a:gd name="adj1" fmla="val -25397"/>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857750" y="1241425"/>
            <a:ext cx="3786188" cy="830263"/>
          </a:xfrm>
          <a:prstGeom prst="rect">
            <a:avLst/>
          </a:prstGeom>
          <a:ln/>
        </p:spPr>
        <p:style>
          <a:lnRef idx="1">
            <a:schemeClr val="accent3"/>
          </a:lnRef>
          <a:fillRef idx="3">
            <a:schemeClr val="accent3"/>
          </a:fillRef>
          <a:effectRef idx="2">
            <a:schemeClr val="accent3"/>
          </a:effectRef>
          <a:fontRef idx="minor">
            <a:schemeClr val="lt1"/>
          </a:fontRef>
        </p:style>
        <p:txBody>
          <a:bodyPr>
            <a:spAutoFit/>
          </a:bodyPr>
          <a:lstStyle/>
          <a:p>
            <a:pPr algn="just" fontAlgn="auto">
              <a:spcBef>
                <a:spcPts val="0"/>
              </a:spcBef>
              <a:spcAft>
                <a:spcPts val="0"/>
              </a:spcAft>
              <a:defRPr/>
            </a:pPr>
            <a:r>
              <a:rPr lang="en-GB" sz="1600" dirty="0"/>
              <a:t>Cash value life insurance is the only financial product with the flexibility to provide benefits:</a:t>
            </a:r>
            <a:endParaRPr lang="en-GB" sz="1600" dirty="0">
              <a:solidFill>
                <a:schemeClr val="bg1"/>
              </a:solidFill>
            </a:endParaRPr>
          </a:p>
        </p:txBody>
      </p:sp>
      <p:sp>
        <p:nvSpPr>
          <p:cNvPr id="19" name="TextBox 18"/>
          <p:cNvSpPr txBox="1"/>
          <p:nvPr/>
        </p:nvSpPr>
        <p:spPr>
          <a:xfrm>
            <a:off x="1785938" y="2247900"/>
            <a:ext cx="6929437" cy="1247775"/>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0"/>
              </a:spcAft>
              <a:defRPr/>
            </a:pPr>
            <a:r>
              <a:rPr lang="en-US" sz="1500" dirty="0">
                <a:effectLst>
                  <a:outerShdw blurRad="38100" dist="38100" dir="2700000" algn="tl">
                    <a:srgbClr val="000000">
                      <a:alpha val="43137"/>
                    </a:srgbClr>
                  </a:outerShdw>
                </a:effectLst>
              </a:rPr>
              <a:t>Should you die prematurely, the death benefit is available to help replace your earning power. This means that funds are available to provide your family with an income, enable them to remain in their home, help pay for an education for your children... whatever the financial needs that arise at your death, funds will be available to help meet those needs.</a:t>
            </a:r>
            <a:endParaRPr lang="en-GB" sz="1500" dirty="0">
              <a:solidFill>
                <a:schemeClr val="bg1"/>
              </a:solidFill>
              <a:effectLst>
                <a:outerShdw blurRad="38100" dist="38100" dir="2700000" algn="tl">
                  <a:srgbClr val="000000">
                    <a:alpha val="43137"/>
                  </a:srgbClr>
                </a:outerShdw>
              </a:effectLst>
            </a:endParaRPr>
          </a:p>
        </p:txBody>
      </p:sp>
      <p:sp>
        <p:nvSpPr>
          <p:cNvPr id="22" name="TextBox 21"/>
          <p:cNvSpPr txBox="1"/>
          <p:nvPr/>
        </p:nvSpPr>
        <p:spPr>
          <a:xfrm>
            <a:off x="500063" y="2319338"/>
            <a:ext cx="1143000" cy="339725"/>
          </a:xfrm>
          <a:prstGeom prst="rect">
            <a:avLst/>
          </a:prstGeom>
          <a:ln/>
        </p:spPr>
        <p:style>
          <a:lnRef idx="1">
            <a:schemeClr val="accent6"/>
          </a:lnRef>
          <a:fillRef idx="3">
            <a:schemeClr val="accent6"/>
          </a:fillRef>
          <a:effectRef idx="2">
            <a:schemeClr val="accent6"/>
          </a:effectRef>
          <a:fontRef idx="minor">
            <a:schemeClr val="lt1"/>
          </a:fontRef>
        </p:style>
        <p:txBody>
          <a:bodyPr>
            <a:spAutoFit/>
          </a:bodyPr>
          <a:lstStyle/>
          <a:p>
            <a:pPr algn="ctr" fontAlgn="auto">
              <a:spcBef>
                <a:spcPts val="0"/>
              </a:spcBef>
              <a:spcAft>
                <a:spcPts val="0"/>
              </a:spcAft>
              <a:defRPr/>
            </a:pPr>
            <a:r>
              <a:rPr lang="en-GB" sz="1600" dirty="0">
                <a:latin typeface="+mj-lt"/>
              </a:rPr>
              <a:t>If You Die</a:t>
            </a:r>
            <a:endParaRPr lang="en-GB" sz="1600" dirty="0">
              <a:solidFill>
                <a:schemeClr val="bg1"/>
              </a:solidFill>
              <a:latin typeface="+mj-lt"/>
            </a:endParaRPr>
          </a:p>
        </p:txBody>
      </p:sp>
      <p:sp>
        <p:nvSpPr>
          <p:cNvPr id="29" name="TextBox 28"/>
          <p:cNvSpPr txBox="1"/>
          <p:nvPr/>
        </p:nvSpPr>
        <p:spPr>
          <a:xfrm>
            <a:off x="1785938" y="3565525"/>
            <a:ext cx="6929437" cy="785813"/>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0"/>
              </a:spcAft>
              <a:defRPr/>
            </a:pPr>
            <a:r>
              <a:rPr lang="en-GB" sz="1500" dirty="0">
                <a:effectLst>
                  <a:outerShdw blurRad="38100" dist="38100" dir="2700000" algn="tl">
                    <a:srgbClr val="000000">
                      <a:alpha val="43137"/>
                    </a:srgbClr>
                  </a:outerShdw>
                </a:effectLst>
              </a:rPr>
              <a:t>With the waiver of premium benefit, your plan can become self-completing in the event of your disability.  This means that if you are sick or hurt and unable to work, policy benefits will remain available just as though you were paying the premiums.</a:t>
            </a:r>
            <a:endParaRPr lang="en-GB" sz="1500" dirty="0">
              <a:solidFill>
                <a:schemeClr val="bg1"/>
              </a:solidFill>
              <a:effectLst>
                <a:outerShdw blurRad="38100" dist="38100" dir="2700000" algn="tl">
                  <a:srgbClr val="000000">
                    <a:alpha val="43137"/>
                  </a:srgbClr>
                </a:outerShdw>
              </a:effectLst>
            </a:endParaRPr>
          </a:p>
        </p:txBody>
      </p:sp>
      <p:sp>
        <p:nvSpPr>
          <p:cNvPr id="31" name="TextBox 30"/>
          <p:cNvSpPr txBox="1"/>
          <p:nvPr/>
        </p:nvSpPr>
        <p:spPr>
          <a:xfrm>
            <a:off x="500063" y="3636963"/>
            <a:ext cx="1143000" cy="831850"/>
          </a:xfrm>
          <a:prstGeom prst="rect">
            <a:avLst/>
          </a:prstGeom>
          <a:ln/>
        </p:spPr>
        <p:style>
          <a:lnRef idx="1">
            <a:schemeClr val="accent6"/>
          </a:lnRef>
          <a:fillRef idx="3">
            <a:schemeClr val="accent6"/>
          </a:fillRef>
          <a:effectRef idx="2">
            <a:schemeClr val="accent6"/>
          </a:effectRef>
          <a:fontRef idx="minor">
            <a:schemeClr val="lt1"/>
          </a:fontRef>
        </p:style>
        <p:txBody>
          <a:bodyPr>
            <a:spAutoFit/>
          </a:bodyPr>
          <a:lstStyle/>
          <a:p>
            <a:pPr algn="ctr" fontAlgn="auto">
              <a:spcBef>
                <a:spcPts val="0"/>
              </a:spcBef>
              <a:spcAft>
                <a:spcPts val="0"/>
              </a:spcAft>
              <a:defRPr/>
            </a:pPr>
            <a:r>
              <a:rPr lang="en-GB" sz="1600" dirty="0">
                <a:latin typeface="+mj-lt"/>
              </a:rPr>
              <a:t>If You Become Disabled</a:t>
            </a:r>
            <a:endParaRPr lang="en-GB" sz="1600" dirty="0">
              <a:solidFill>
                <a:schemeClr val="bg1"/>
              </a:solidFill>
              <a:latin typeface="+mj-lt"/>
            </a:endParaRPr>
          </a:p>
        </p:txBody>
      </p:sp>
      <p:sp>
        <p:nvSpPr>
          <p:cNvPr id="33" name="TextBox 32"/>
          <p:cNvSpPr txBox="1"/>
          <p:nvPr/>
        </p:nvSpPr>
        <p:spPr>
          <a:xfrm>
            <a:off x="1785938" y="4643438"/>
            <a:ext cx="6929437" cy="1246187"/>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0"/>
              </a:spcAft>
              <a:defRPr/>
            </a:pPr>
            <a:r>
              <a:rPr lang="en-GB" sz="1500" dirty="0">
                <a:effectLst>
                  <a:outerShdw blurRad="38100" dist="38100" dir="2700000" algn="tl">
                    <a:srgbClr val="000000">
                      <a:alpha val="43137"/>
                    </a:srgbClr>
                  </a:outerShdw>
                </a:effectLst>
              </a:rPr>
              <a:t>Most of us can expect to live to retirement age, at which time cash value life insurance can serve as a source of retirement income, while still maintaining needed life insurance protection.*  This means that the same life insurance that protected your family’s financial security during your working years can continue to play an important role in helping to provide retirement security.</a:t>
            </a:r>
            <a:endParaRPr lang="en-GB" sz="1500" dirty="0">
              <a:solidFill>
                <a:schemeClr val="bg1"/>
              </a:solidFill>
              <a:effectLst>
                <a:outerShdw blurRad="38100" dist="38100" dir="2700000" algn="tl">
                  <a:srgbClr val="000000">
                    <a:alpha val="43137"/>
                  </a:srgbClr>
                </a:outerShdw>
              </a:effectLst>
            </a:endParaRPr>
          </a:p>
        </p:txBody>
      </p:sp>
      <p:sp>
        <p:nvSpPr>
          <p:cNvPr id="34" name="TextBox 33"/>
          <p:cNvSpPr txBox="1"/>
          <p:nvPr/>
        </p:nvSpPr>
        <p:spPr>
          <a:xfrm>
            <a:off x="500063" y="4714875"/>
            <a:ext cx="1143000" cy="830263"/>
          </a:xfrm>
          <a:prstGeom prst="rect">
            <a:avLst/>
          </a:prstGeom>
          <a:ln/>
        </p:spPr>
        <p:style>
          <a:lnRef idx="1">
            <a:schemeClr val="accent6"/>
          </a:lnRef>
          <a:fillRef idx="3">
            <a:schemeClr val="accent6"/>
          </a:fillRef>
          <a:effectRef idx="2">
            <a:schemeClr val="accent6"/>
          </a:effectRef>
          <a:fontRef idx="minor">
            <a:schemeClr val="lt1"/>
          </a:fontRef>
        </p:style>
        <p:txBody>
          <a:bodyPr>
            <a:spAutoFit/>
          </a:bodyPr>
          <a:lstStyle/>
          <a:p>
            <a:pPr algn="ctr" fontAlgn="auto">
              <a:spcBef>
                <a:spcPts val="0"/>
              </a:spcBef>
              <a:spcAft>
                <a:spcPts val="0"/>
              </a:spcAft>
              <a:defRPr/>
            </a:pPr>
            <a:r>
              <a:rPr lang="en-GB" sz="1600" dirty="0">
                <a:latin typeface="+mj-lt"/>
              </a:rPr>
              <a:t>If You</a:t>
            </a:r>
          </a:p>
          <a:p>
            <a:pPr algn="ctr" fontAlgn="auto">
              <a:spcBef>
                <a:spcPts val="0"/>
              </a:spcBef>
              <a:spcAft>
                <a:spcPts val="0"/>
              </a:spcAft>
              <a:defRPr/>
            </a:pPr>
            <a:r>
              <a:rPr lang="en-GB" sz="1600" dirty="0">
                <a:latin typeface="+mj-lt"/>
              </a:rPr>
              <a:t>Live to Retirement</a:t>
            </a:r>
            <a:endParaRPr lang="en-GB" sz="1600" dirty="0">
              <a:solidFill>
                <a:schemeClr val="bg1"/>
              </a:solidFill>
              <a:latin typeface="+mj-lt"/>
            </a:endParaRPr>
          </a:p>
        </p:txBody>
      </p:sp>
      <p:sp>
        <p:nvSpPr>
          <p:cNvPr id="36" name="Rectangle 35"/>
          <p:cNvSpPr/>
          <p:nvPr/>
        </p:nvSpPr>
        <p:spPr>
          <a:xfrm>
            <a:off x="1785938" y="5994400"/>
            <a:ext cx="6929437" cy="292100"/>
          </a:xfrm>
          <a:prstGeom prst="rect">
            <a:avLst/>
          </a:prstGeom>
        </p:spPr>
        <p:txBody>
          <a:bodyPr>
            <a:spAutoFit/>
          </a:bodyPr>
          <a:lstStyle/>
          <a:p>
            <a:pPr algn="just" fontAlgn="auto">
              <a:spcBef>
                <a:spcPts val="0"/>
              </a:spcBef>
              <a:spcAft>
                <a:spcPts val="0"/>
              </a:spcAft>
              <a:defRPr/>
            </a:pPr>
            <a:r>
              <a:rPr lang="en-GB" sz="1300" dirty="0">
                <a:solidFill>
                  <a:schemeClr val="bg2">
                    <a:lumMod val="75000"/>
                  </a:schemeClr>
                </a:solidFill>
                <a:latin typeface="+mn-lt"/>
                <a:cs typeface="+mn-cs"/>
              </a:rPr>
              <a:t>* Withdrawals and loans will reduce the policy’s death benefit and cash value available for use.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01050" cy="1143000"/>
          </a:xfrm>
        </p:spPr>
        <p:txBody>
          <a:bodyPr/>
          <a:lstStyle/>
          <a:p>
            <a:pPr eaLnBrk="1" fontAlgn="auto" hangingPunct="1">
              <a:spcAft>
                <a:spcPts val="0"/>
              </a:spcAft>
              <a:defRPr/>
            </a:pPr>
            <a:r>
              <a:rPr lang="en-GB" sz="3100" dirty="0"/>
              <a:t>Cash Value Life Insurance and Retirement Planning</a:t>
            </a:r>
          </a:p>
        </p:txBody>
      </p:sp>
      <p:sp>
        <p:nvSpPr>
          <p:cNvPr id="3" name="Slide Number Placeholder 2"/>
          <p:cNvSpPr>
            <a:spLocks noGrp="1"/>
          </p:cNvSpPr>
          <p:nvPr>
            <p:ph type="sldNum" sz="quarter" idx="12"/>
          </p:nvPr>
        </p:nvSpPr>
        <p:spPr/>
        <p:txBody>
          <a:bodyPr/>
          <a:lstStyle/>
          <a:p>
            <a:pPr>
              <a:defRPr/>
            </a:pPr>
            <a:fld id="{64F7F025-7F6B-4259-867F-03FD16F0A4DA}" type="slidenum">
              <a:rPr lang="en-GB"/>
              <a:pPr>
                <a:defRPr/>
              </a:pPr>
              <a:t>7</a:t>
            </a:fld>
            <a:endParaRPr lang="en-GB"/>
          </a:p>
        </p:txBody>
      </p:sp>
      <p:sp>
        <p:nvSpPr>
          <p:cNvPr id="4" name="Footer Placeholder 3"/>
          <p:cNvSpPr>
            <a:spLocks noGrp="1"/>
          </p:cNvSpPr>
          <p:nvPr>
            <p:ph type="ftr" sz="quarter" idx="11"/>
          </p:nvPr>
        </p:nvSpPr>
        <p:spPr/>
        <p:txBody>
          <a:bodyPr/>
          <a:lstStyle/>
          <a:p>
            <a:pPr>
              <a:defRPr/>
            </a:pPr>
            <a:r>
              <a:rPr lang="en-GB"/>
              <a:t>Preparing for Your Retirement: The Role of Life Insurance in Retirement Planning</a:t>
            </a:r>
          </a:p>
        </p:txBody>
      </p:sp>
      <p:sp>
        <p:nvSpPr>
          <p:cNvPr id="18" name="TextBox 17"/>
          <p:cNvSpPr txBox="1"/>
          <p:nvPr/>
        </p:nvSpPr>
        <p:spPr>
          <a:xfrm>
            <a:off x="4857750" y="1279525"/>
            <a:ext cx="3786188" cy="1077913"/>
          </a:xfrm>
          <a:prstGeom prst="rect">
            <a:avLst/>
          </a:prstGeom>
          <a:ln/>
        </p:spPr>
        <p:style>
          <a:lnRef idx="1">
            <a:schemeClr val="accent3"/>
          </a:lnRef>
          <a:fillRef idx="3">
            <a:schemeClr val="accent3"/>
          </a:fillRef>
          <a:effectRef idx="2">
            <a:schemeClr val="accent3"/>
          </a:effectRef>
          <a:fontRef idx="minor">
            <a:schemeClr val="lt1"/>
          </a:fontRef>
        </p:style>
        <p:txBody>
          <a:bodyPr>
            <a:spAutoFit/>
          </a:bodyPr>
          <a:lstStyle/>
          <a:p>
            <a:pPr algn="just" fontAlgn="auto">
              <a:spcBef>
                <a:spcPts val="0"/>
              </a:spcBef>
              <a:spcAft>
                <a:spcPts val="0"/>
              </a:spcAft>
              <a:defRPr/>
            </a:pPr>
            <a:r>
              <a:rPr lang="en-GB" sz="1600" dirty="0"/>
              <a:t>Cash value life insurance brightens your financial picture with flexibility, accessibility to cash values, tax-deferred growth and an immediate death benefit.</a:t>
            </a:r>
          </a:p>
        </p:txBody>
      </p:sp>
      <p:sp>
        <p:nvSpPr>
          <p:cNvPr id="36" name="Rectangle 35"/>
          <p:cNvSpPr/>
          <p:nvPr/>
        </p:nvSpPr>
        <p:spPr>
          <a:xfrm>
            <a:off x="1785938" y="5994400"/>
            <a:ext cx="6929437" cy="292100"/>
          </a:xfrm>
          <a:prstGeom prst="rect">
            <a:avLst/>
          </a:prstGeom>
        </p:spPr>
        <p:txBody>
          <a:bodyPr>
            <a:spAutoFit/>
          </a:bodyPr>
          <a:lstStyle/>
          <a:p>
            <a:pPr algn="just" fontAlgn="auto">
              <a:spcBef>
                <a:spcPts val="0"/>
              </a:spcBef>
              <a:spcAft>
                <a:spcPts val="0"/>
              </a:spcAft>
              <a:defRPr/>
            </a:pPr>
            <a:r>
              <a:rPr lang="en-GB" sz="1300" dirty="0">
                <a:solidFill>
                  <a:schemeClr val="bg2">
                    <a:lumMod val="75000"/>
                  </a:schemeClr>
                </a:solidFill>
                <a:latin typeface="+mn-lt"/>
                <a:cs typeface="+mn-cs"/>
              </a:rPr>
              <a:t>* Withdrawals and loans will reduce the policy’s death benefit and cash value available for use.</a:t>
            </a:r>
          </a:p>
        </p:txBody>
      </p:sp>
      <p:sp>
        <p:nvSpPr>
          <p:cNvPr id="15" name="TextBox 14"/>
          <p:cNvSpPr txBox="1"/>
          <p:nvPr/>
        </p:nvSpPr>
        <p:spPr>
          <a:xfrm>
            <a:off x="428625" y="1571625"/>
            <a:ext cx="4071938" cy="830263"/>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0"/>
              </a:spcAft>
              <a:defRPr/>
            </a:pPr>
            <a:r>
              <a:rPr lang="en-GB" sz="1600" dirty="0">
                <a:effectLst>
                  <a:outerShdw blurRad="38100" dist="38100" dir="2700000" algn="tl">
                    <a:srgbClr val="000000">
                      <a:alpha val="43137"/>
                    </a:srgbClr>
                  </a:outerShdw>
                </a:effectLst>
              </a:rPr>
              <a:t>In addition, there are a number of roles that cash value life insurance can play in your retirement planning:</a:t>
            </a:r>
          </a:p>
        </p:txBody>
      </p:sp>
      <p:sp>
        <p:nvSpPr>
          <p:cNvPr id="20" name="TextBox 19"/>
          <p:cNvSpPr txBox="1"/>
          <p:nvPr/>
        </p:nvSpPr>
        <p:spPr>
          <a:xfrm>
            <a:off x="1785938" y="2587625"/>
            <a:ext cx="1928812" cy="830263"/>
          </a:xfrm>
          <a:prstGeom prst="rect">
            <a:avLst/>
          </a:prstGeom>
          <a:noFill/>
          <a:ln>
            <a:solidFill>
              <a:schemeClr val="accent3"/>
            </a:solid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0"/>
              </a:spcAft>
              <a:defRPr/>
            </a:pPr>
            <a:r>
              <a:rPr lang="en-GB" sz="1600" dirty="0">
                <a:effectLst>
                  <a:outerShdw blurRad="38100" dist="38100" dir="2700000" algn="tl">
                    <a:srgbClr val="000000">
                      <a:alpha val="43137"/>
                    </a:srgbClr>
                  </a:outerShdw>
                </a:effectLst>
              </a:rPr>
              <a:t>At retirement, the cash value available in the policy can be:</a:t>
            </a:r>
            <a:endParaRPr lang="en-GB" sz="1600" dirty="0">
              <a:solidFill>
                <a:schemeClr val="bg1"/>
              </a:solidFill>
              <a:effectLst>
                <a:outerShdw blurRad="38100" dist="38100" dir="2700000" algn="tl">
                  <a:srgbClr val="000000">
                    <a:alpha val="43137"/>
                  </a:srgbClr>
                </a:outerShdw>
              </a:effectLst>
            </a:endParaRPr>
          </a:p>
        </p:txBody>
      </p:sp>
      <p:sp>
        <p:nvSpPr>
          <p:cNvPr id="21" name="TextBox 20"/>
          <p:cNvSpPr txBox="1"/>
          <p:nvPr/>
        </p:nvSpPr>
        <p:spPr>
          <a:xfrm>
            <a:off x="500063" y="2587625"/>
            <a:ext cx="1143000" cy="784225"/>
          </a:xfrm>
          <a:prstGeom prst="rect">
            <a:avLst/>
          </a:prstGeom>
          <a:ln/>
        </p:spPr>
        <p:style>
          <a:lnRef idx="1">
            <a:schemeClr val="accent6"/>
          </a:lnRef>
          <a:fillRef idx="3">
            <a:schemeClr val="accent6"/>
          </a:fillRef>
          <a:effectRef idx="2">
            <a:schemeClr val="accent6"/>
          </a:effectRef>
          <a:fontRef idx="minor">
            <a:schemeClr val="lt1"/>
          </a:fontRef>
        </p:style>
        <p:txBody>
          <a:bodyPr>
            <a:spAutoFit/>
          </a:bodyPr>
          <a:lstStyle/>
          <a:p>
            <a:pPr algn="ctr" fontAlgn="auto">
              <a:spcBef>
                <a:spcPts val="0"/>
              </a:spcBef>
              <a:spcAft>
                <a:spcPts val="0"/>
              </a:spcAft>
              <a:defRPr/>
            </a:pPr>
            <a:r>
              <a:rPr lang="en-GB" sz="1500" dirty="0">
                <a:latin typeface="+mj-lt"/>
              </a:rPr>
              <a:t>Source of Retirement</a:t>
            </a:r>
          </a:p>
          <a:p>
            <a:pPr algn="ctr" fontAlgn="auto">
              <a:spcBef>
                <a:spcPts val="0"/>
              </a:spcBef>
              <a:spcAft>
                <a:spcPts val="0"/>
              </a:spcAft>
              <a:defRPr/>
            </a:pPr>
            <a:r>
              <a:rPr lang="en-GB" sz="1500" dirty="0">
                <a:latin typeface="+mj-lt"/>
              </a:rPr>
              <a:t>Income</a:t>
            </a:r>
            <a:endParaRPr lang="en-GB" sz="1500" dirty="0">
              <a:solidFill>
                <a:schemeClr val="bg1"/>
              </a:solidFill>
              <a:latin typeface="+mj-lt"/>
            </a:endParaRPr>
          </a:p>
        </p:txBody>
      </p:sp>
      <p:sp>
        <p:nvSpPr>
          <p:cNvPr id="25" name="Oval 24"/>
          <p:cNvSpPr/>
          <p:nvPr/>
        </p:nvSpPr>
        <p:spPr>
          <a:xfrm>
            <a:off x="3857625" y="2643188"/>
            <a:ext cx="46038" cy="71437"/>
          </a:xfrm>
          <a:prstGeom prst="ellipse">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p>
        </p:txBody>
      </p:sp>
      <p:sp>
        <p:nvSpPr>
          <p:cNvPr id="26" name="TextBox 25"/>
          <p:cNvSpPr txBox="1"/>
          <p:nvPr/>
        </p:nvSpPr>
        <p:spPr>
          <a:xfrm>
            <a:off x="4000500" y="2516188"/>
            <a:ext cx="4714875" cy="325437"/>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lIns="90000" tIns="46800" rIns="90000" bIns="46800">
            <a:spAutoFit/>
          </a:bodyPr>
          <a:lstStyle/>
          <a:p>
            <a:pPr algn="just" fontAlgn="auto">
              <a:spcBef>
                <a:spcPts val="0"/>
              </a:spcBef>
              <a:spcAft>
                <a:spcPts val="600"/>
              </a:spcAft>
              <a:defRPr/>
            </a:pPr>
            <a:r>
              <a:rPr lang="en-GB" sz="1500" dirty="0">
                <a:solidFill>
                  <a:schemeClr val="bg1"/>
                </a:solidFill>
                <a:effectLst>
                  <a:outerShdw blurRad="38100" dist="38100" dir="2700000" algn="tl">
                    <a:srgbClr val="000000">
                      <a:alpha val="43137"/>
                    </a:srgbClr>
                  </a:outerShdw>
                </a:effectLst>
              </a:rPr>
              <a:t>taken in a lump sum by surrendering the policy;</a:t>
            </a:r>
          </a:p>
        </p:txBody>
      </p:sp>
      <p:sp>
        <p:nvSpPr>
          <p:cNvPr id="28" name="Oval 27"/>
          <p:cNvSpPr/>
          <p:nvPr/>
        </p:nvSpPr>
        <p:spPr>
          <a:xfrm>
            <a:off x="3857625" y="2873375"/>
            <a:ext cx="46038" cy="71438"/>
          </a:xfrm>
          <a:prstGeom prst="ellipse">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p>
        </p:txBody>
      </p:sp>
      <p:sp>
        <p:nvSpPr>
          <p:cNvPr id="30" name="TextBox 29"/>
          <p:cNvSpPr txBox="1"/>
          <p:nvPr/>
        </p:nvSpPr>
        <p:spPr>
          <a:xfrm>
            <a:off x="4000500" y="2762250"/>
            <a:ext cx="4714875" cy="325438"/>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lIns="90000" tIns="46800" rIns="90000" bIns="46800">
            <a:spAutoFit/>
          </a:bodyPr>
          <a:lstStyle/>
          <a:p>
            <a:pPr algn="just" fontAlgn="auto">
              <a:spcBef>
                <a:spcPts val="0"/>
              </a:spcBef>
              <a:spcAft>
                <a:spcPts val="600"/>
              </a:spcAft>
              <a:defRPr/>
            </a:pPr>
            <a:r>
              <a:rPr lang="en-GB" sz="1500" dirty="0">
                <a:solidFill>
                  <a:schemeClr val="bg1"/>
                </a:solidFill>
                <a:effectLst>
                  <a:outerShdw blurRad="38100" dist="38100" dir="2700000" algn="tl">
                    <a:srgbClr val="000000">
                      <a:alpha val="43137"/>
                    </a:srgbClr>
                  </a:outerShdw>
                </a:effectLst>
              </a:rPr>
              <a:t>converted into a guaranteed lifetime income; or</a:t>
            </a:r>
          </a:p>
        </p:txBody>
      </p:sp>
      <p:sp>
        <p:nvSpPr>
          <p:cNvPr id="32" name="Oval 31"/>
          <p:cNvSpPr/>
          <p:nvPr/>
        </p:nvSpPr>
        <p:spPr>
          <a:xfrm>
            <a:off x="3857625" y="3159125"/>
            <a:ext cx="46038" cy="71438"/>
          </a:xfrm>
          <a:prstGeom prst="ellipse">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p>
        </p:txBody>
      </p:sp>
      <p:sp>
        <p:nvSpPr>
          <p:cNvPr id="35" name="TextBox 34"/>
          <p:cNvSpPr txBox="1"/>
          <p:nvPr/>
        </p:nvSpPr>
        <p:spPr>
          <a:xfrm>
            <a:off x="4000500" y="3016250"/>
            <a:ext cx="4714875" cy="555625"/>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lIns="90000" tIns="46800" rIns="90000" bIns="46800">
            <a:spAutoFit/>
          </a:bodyPr>
          <a:lstStyle/>
          <a:p>
            <a:pPr algn="just" fontAlgn="auto">
              <a:spcBef>
                <a:spcPts val="0"/>
              </a:spcBef>
              <a:spcAft>
                <a:spcPts val="600"/>
              </a:spcAft>
              <a:defRPr/>
            </a:pPr>
            <a:r>
              <a:rPr lang="en-GB" sz="1500" dirty="0">
                <a:solidFill>
                  <a:schemeClr val="bg1"/>
                </a:solidFill>
                <a:effectLst>
                  <a:outerShdw blurRad="38100" dist="38100" dir="2700000" algn="tl">
                    <a:srgbClr val="000000">
                      <a:alpha val="43137"/>
                    </a:srgbClr>
                  </a:outerShdw>
                </a:effectLst>
              </a:rPr>
              <a:t>periodically withdrawn and/or borrowed to supplement your retirement income *</a:t>
            </a:r>
          </a:p>
        </p:txBody>
      </p:sp>
      <p:sp>
        <p:nvSpPr>
          <p:cNvPr id="37" name="TextBox 36"/>
          <p:cNvSpPr txBox="1"/>
          <p:nvPr/>
        </p:nvSpPr>
        <p:spPr>
          <a:xfrm>
            <a:off x="1785938" y="3683000"/>
            <a:ext cx="6929437" cy="1246188"/>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0"/>
              </a:spcAft>
              <a:defRPr/>
            </a:pPr>
            <a:r>
              <a:rPr lang="en-GB" sz="1500" dirty="0">
                <a:effectLst>
                  <a:outerShdw blurRad="38100" dist="38100" dir="2700000" algn="tl">
                    <a:srgbClr val="000000">
                      <a:alpha val="43137"/>
                    </a:srgbClr>
                  </a:outerShdw>
                </a:effectLst>
              </a:rPr>
              <a:t>At retirement, you can elect the maximum life annuity pension option from your pension plan and use life insurance death benefits to help replace your pension income for your spouse, if you should die first.  You and your spouse then enjoy a higher pension income while both of you are alive, with the knowledge that if something should happen to you, your spouse will have a continuing source of retirement income.</a:t>
            </a:r>
            <a:endParaRPr lang="en-GB" sz="1500" dirty="0">
              <a:solidFill>
                <a:schemeClr val="bg1"/>
              </a:solidFill>
              <a:effectLst>
                <a:outerShdw blurRad="38100" dist="38100" dir="2700000" algn="tl">
                  <a:srgbClr val="000000">
                    <a:alpha val="43137"/>
                  </a:srgbClr>
                </a:outerShdw>
              </a:effectLst>
            </a:endParaRPr>
          </a:p>
        </p:txBody>
      </p:sp>
      <p:sp>
        <p:nvSpPr>
          <p:cNvPr id="38" name="TextBox 37"/>
          <p:cNvSpPr txBox="1"/>
          <p:nvPr/>
        </p:nvSpPr>
        <p:spPr>
          <a:xfrm>
            <a:off x="500063" y="3754438"/>
            <a:ext cx="1143000" cy="784225"/>
          </a:xfrm>
          <a:prstGeom prst="rect">
            <a:avLst/>
          </a:prstGeom>
          <a:ln/>
        </p:spPr>
        <p:style>
          <a:lnRef idx="1">
            <a:schemeClr val="accent6"/>
          </a:lnRef>
          <a:fillRef idx="3">
            <a:schemeClr val="accent6"/>
          </a:fillRef>
          <a:effectRef idx="2">
            <a:schemeClr val="accent6"/>
          </a:effectRef>
          <a:fontRef idx="minor">
            <a:schemeClr val="lt1"/>
          </a:fontRef>
        </p:style>
        <p:txBody>
          <a:bodyPr>
            <a:spAutoFit/>
          </a:bodyPr>
          <a:lstStyle/>
          <a:p>
            <a:pPr algn="ctr" fontAlgn="auto">
              <a:spcBef>
                <a:spcPts val="0"/>
              </a:spcBef>
              <a:spcAft>
                <a:spcPts val="0"/>
              </a:spcAft>
              <a:defRPr/>
            </a:pPr>
            <a:r>
              <a:rPr lang="en-GB" sz="1500" dirty="0">
                <a:latin typeface="+mj-lt"/>
              </a:rPr>
              <a:t>Retirement</a:t>
            </a:r>
          </a:p>
          <a:p>
            <a:pPr algn="ctr" fontAlgn="auto">
              <a:spcBef>
                <a:spcPts val="0"/>
              </a:spcBef>
              <a:spcAft>
                <a:spcPts val="0"/>
              </a:spcAft>
              <a:defRPr/>
            </a:pPr>
            <a:r>
              <a:rPr lang="en-GB" sz="1500" dirty="0">
                <a:latin typeface="+mj-lt"/>
              </a:rPr>
              <a:t>Income</a:t>
            </a:r>
          </a:p>
          <a:p>
            <a:pPr algn="ctr" fontAlgn="auto">
              <a:spcBef>
                <a:spcPts val="0"/>
              </a:spcBef>
              <a:spcAft>
                <a:spcPts val="0"/>
              </a:spcAft>
              <a:defRPr/>
            </a:pPr>
            <a:r>
              <a:rPr lang="en-GB" sz="1500" dirty="0">
                <a:latin typeface="+mj-lt"/>
              </a:rPr>
              <a:t>Protection</a:t>
            </a:r>
            <a:endParaRPr lang="en-GB" sz="1500" dirty="0">
              <a:solidFill>
                <a:schemeClr val="bg1"/>
              </a:solidFill>
              <a:latin typeface="+mj-lt"/>
            </a:endParaRPr>
          </a:p>
        </p:txBody>
      </p:sp>
      <p:sp>
        <p:nvSpPr>
          <p:cNvPr id="39" name="TextBox 38"/>
          <p:cNvSpPr txBox="1"/>
          <p:nvPr/>
        </p:nvSpPr>
        <p:spPr>
          <a:xfrm>
            <a:off x="1785938" y="5000625"/>
            <a:ext cx="6929437" cy="784225"/>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0"/>
              </a:spcAft>
              <a:defRPr/>
            </a:pPr>
            <a:r>
              <a:rPr lang="en-GB" sz="1500" dirty="0">
                <a:effectLst>
                  <a:outerShdw blurRad="38100" dist="38100" dir="2700000" algn="tl">
                    <a:srgbClr val="000000">
                      <a:alpha val="43137"/>
                    </a:srgbClr>
                  </a:outerShdw>
                </a:effectLst>
              </a:rPr>
              <a:t>Many life insurance companies make it possible for policyholders to collect a portion of a policy’s death benefit early, if the policyholder is terminally ill, stricken with a specific catastrophic illness or requires long-term care in a nursing home.</a:t>
            </a:r>
            <a:endParaRPr lang="en-GB" sz="1500" dirty="0">
              <a:solidFill>
                <a:schemeClr val="bg1"/>
              </a:solidFill>
              <a:effectLst>
                <a:outerShdw blurRad="38100" dist="38100" dir="2700000" algn="tl">
                  <a:srgbClr val="000000">
                    <a:alpha val="43137"/>
                  </a:srgbClr>
                </a:outerShdw>
              </a:effectLst>
            </a:endParaRPr>
          </a:p>
        </p:txBody>
      </p:sp>
      <p:sp>
        <p:nvSpPr>
          <p:cNvPr id="40" name="TextBox 39"/>
          <p:cNvSpPr txBox="1"/>
          <p:nvPr/>
        </p:nvSpPr>
        <p:spPr>
          <a:xfrm>
            <a:off x="500063" y="5072063"/>
            <a:ext cx="1143000" cy="784225"/>
          </a:xfrm>
          <a:prstGeom prst="rect">
            <a:avLst/>
          </a:prstGeom>
          <a:ln/>
        </p:spPr>
        <p:style>
          <a:lnRef idx="1">
            <a:schemeClr val="accent6"/>
          </a:lnRef>
          <a:fillRef idx="3">
            <a:schemeClr val="accent6"/>
          </a:fillRef>
          <a:effectRef idx="2">
            <a:schemeClr val="accent6"/>
          </a:effectRef>
          <a:fontRef idx="minor">
            <a:schemeClr val="lt1"/>
          </a:fontRef>
        </p:style>
        <p:txBody>
          <a:bodyPr>
            <a:spAutoFit/>
          </a:bodyPr>
          <a:lstStyle/>
          <a:p>
            <a:pPr algn="ctr" fontAlgn="auto">
              <a:spcBef>
                <a:spcPts val="0"/>
              </a:spcBef>
              <a:spcAft>
                <a:spcPts val="0"/>
              </a:spcAft>
              <a:defRPr/>
            </a:pPr>
            <a:r>
              <a:rPr lang="en-GB" sz="1500" dirty="0">
                <a:latin typeface="+mj-lt"/>
              </a:rPr>
              <a:t>Accelerated</a:t>
            </a:r>
          </a:p>
          <a:p>
            <a:pPr algn="ctr" fontAlgn="auto">
              <a:spcBef>
                <a:spcPts val="0"/>
              </a:spcBef>
              <a:spcAft>
                <a:spcPts val="0"/>
              </a:spcAft>
              <a:defRPr/>
            </a:pPr>
            <a:r>
              <a:rPr lang="en-GB" sz="1500" dirty="0">
                <a:latin typeface="+mj-lt"/>
              </a:rPr>
              <a:t>Death Benefits</a:t>
            </a:r>
            <a:endParaRPr lang="en-GB" sz="1500" dirty="0">
              <a:solidFill>
                <a:schemeClr val="bg1"/>
              </a:solidFill>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GB" dirty="0"/>
              <a:t>Features of Cash Value Life Insurance</a:t>
            </a:r>
          </a:p>
        </p:txBody>
      </p:sp>
      <p:sp>
        <p:nvSpPr>
          <p:cNvPr id="3" name="Slide Number Placeholder 2"/>
          <p:cNvSpPr>
            <a:spLocks noGrp="1"/>
          </p:cNvSpPr>
          <p:nvPr>
            <p:ph type="sldNum" sz="quarter" idx="12"/>
          </p:nvPr>
        </p:nvSpPr>
        <p:spPr/>
        <p:txBody>
          <a:bodyPr/>
          <a:lstStyle/>
          <a:p>
            <a:pPr>
              <a:defRPr/>
            </a:pPr>
            <a:fld id="{648C430D-4F25-4566-9F61-8DA00A93D690}" type="slidenum">
              <a:rPr lang="en-GB"/>
              <a:pPr>
                <a:defRPr/>
              </a:pPr>
              <a:t>8</a:t>
            </a:fld>
            <a:endParaRPr lang="en-GB"/>
          </a:p>
        </p:txBody>
      </p:sp>
      <p:sp>
        <p:nvSpPr>
          <p:cNvPr id="4" name="Footer Placeholder 3"/>
          <p:cNvSpPr>
            <a:spLocks noGrp="1"/>
          </p:cNvSpPr>
          <p:nvPr>
            <p:ph type="ftr" sz="quarter" idx="11"/>
          </p:nvPr>
        </p:nvSpPr>
        <p:spPr/>
        <p:txBody>
          <a:bodyPr/>
          <a:lstStyle/>
          <a:p>
            <a:pPr>
              <a:defRPr/>
            </a:pPr>
            <a:r>
              <a:rPr lang="en-GB"/>
              <a:t>Preparing for Your Retirement: The Role of Life Insurance in Retirement Planning</a:t>
            </a:r>
          </a:p>
        </p:txBody>
      </p:sp>
      <p:sp>
        <p:nvSpPr>
          <p:cNvPr id="36" name="Rectangle 35"/>
          <p:cNvSpPr/>
          <p:nvPr/>
        </p:nvSpPr>
        <p:spPr>
          <a:xfrm>
            <a:off x="2071688" y="6000750"/>
            <a:ext cx="6643687" cy="292100"/>
          </a:xfrm>
          <a:prstGeom prst="rect">
            <a:avLst/>
          </a:prstGeom>
        </p:spPr>
        <p:txBody>
          <a:bodyPr>
            <a:spAutoFit/>
          </a:bodyPr>
          <a:lstStyle/>
          <a:p>
            <a:pPr algn="just" fontAlgn="auto">
              <a:spcBef>
                <a:spcPts val="0"/>
              </a:spcBef>
              <a:spcAft>
                <a:spcPts val="0"/>
              </a:spcAft>
              <a:defRPr/>
            </a:pPr>
            <a:r>
              <a:rPr lang="en-GB" sz="1300" dirty="0">
                <a:solidFill>
                  <a:schemeClr val="bg2">
                    <a:lumMod val="75000"/>
                  </a:schemeClr>
                </a:solidFill>
                <a:latin typeface="+mn-lt"/>
                <a:cs typeface="+mn-cs"/>
              </a:rPr>
              <a:t>* Withdrawals and loans will reduce the policy’s death benefit and cash value available for use.</a:t>
            </a:r>
          </a:p>
        </p:txBody>
      </p:sp>
      <p:sp>
        <p:nvSpPr>
          <p:cNvPr id="21" name="TextBox 20"/>
          <p:cNvSpPr txBox="1"/>
          <p:nvPr/>
        </p:nvSpPr>
        <p:spPr>
          <a:xfrm>
            <a:off x="500063" y="1143000"/>
            <a:ext cx="1285875" cy="554038"/>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r" fontAlgn="auto">
              <a:spcBef>
                <a:spcPts val="0"/>
              </a:spcBef>
              <a:spcAft>
                <a:spcPts val="0"/>
              </a:spcAft>
              <a:defRPr/>
            </a:pPr>
            <a:r>
              <a:rPr lang="en-GB" sz="1500" dirty="0">
                <a:effectLst>
                  <a:outerShdw blurRad="38100" dist="38100" dir="2700000" algn="tl">
                    <a:srgbClr val="000000">
                      <a:alpha val="43137"/>
                    </a:srgbClr>
                  </a:outerShdw>
                </a:effectLst>
              </a:rPr>
              <a:t>Immediate Death Benefit</a:t>
            </a:r>
          </a:p>
        </p:txBody>
      </p:sp>
      <p:sp>
        <p:nvSpPr>
          <p:cNvPr id="22" name="TextBox 21"/>
          <p:cNvSpPr txBox="1"/>
          <p:nvPr/>
        </p:nvSpPr>
        <p:spPr>
          <a:xfrm>
            <a:off x="2071688" y="1160463"/>
            <a:ext cx="6643687" cy="554037"/>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0"/>
              </a:spcAft>
              <a:defRPr/>
            </a:pPr>
            <a:r>
              <a:rPr lang="en-GB" sz="1500" dirty="0">
                <a:effectLst>
                  <a:outerShdw blurRad="38100" dist="38100" dir="2700000" algn="tl">
                    <a:srgbClr val="000000">
                      <a:alpha val="43137"/>
                    </a:srgbClr>
                  </a:outerShdw>
                </a:effectLst>
              </a:rPr>
              <a:t>During your working years, your family is protected by the life insurance.  In the event of your premature death, income-tax-free benefits are paid to your family.</a:t>
            </a:r>
            <a:endParaRPr lang="en-GB" sz="1500" dirty="0">
              <a:solidFill>
                <a:schemeClr val="bg1"/>
              </a:solidFill>
              <a:effectLst>
                <a:outerShdw blurRad="38100" dist="38100" dir="2700000" algn="tl">
                  <a:srgbClr val="000000">
                    <a:alpha val="43137"/>
                  </a:srgbClr>
                </a:outerShdw>
              </a:effectLst>
            </a:endParaRPr>
          </a:p>
        </p:txBody>
      </p:sp>
      <p:sp>
        <p:nvSpPr>
          <p:cNvPr id="23" name="TextBox 22"/>
          <p:cNvSpPr txBox="1"/>
          <p:nvPr/>
        </p:nvSpPr>
        <p:spPr>
          <a:xfrm>
            <a:off x="500063" y="1857375"/>
            <a:ext cx="1285875" cy="554038"/>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r" fontAlgn="auto">
              <a:spcBef>
                <a:spcPts val="0"/>
              </a:spcBef>
              <a:spcAft>
                <a:spcPts val="0"/>
              </a:spcAft>
              <a:defRPr/>
            </a:pPr>
            <a:r>
              <a:rPr lang="en-GB" sz="1500" dirty="0">
                <a:effectLst>
                  <a:outerShdw blurRad="38100" dist="38100" dir="2700000" algn="tl">
                    <a:srgbClr val="000000">
                      <a:alpha val="43137"/>
                    </a:srgbClr>
                  </a:outerShdw>
                </a:effectLst>
              </a:rPr>
              <a:t>Tax-Deferred</a:t>
            </a:r>
          </a:p>
          <a:p>
            <a:pPr algn="r" fontAlgn="auto">
              <a:spcBef>
                <a:spcPts val="0"/>
              </a:spcBef>
              <a:spcAft>
                <a:spcPts val="0"/>
              </a:spcAft>
              <a:defRPr/>
            </a:pPr>
            <a:r>
              <a:rPr lang="en-GB" sz="1500" dirty="0">
                <a:effectLst>
                  <a:outerShdw blurRad="38100" dist="38100" dir="2700000" algn="tl">
                    <a:srgbClr val="000000">
                      <a:alpha val="43137"/>
                    </a:srgbClr>
                  </a:outerShdw>
                </a:effectLst>
              </a:rPr>
              <a:t>Growth</a:t>
            </a:r>
          </a:p>
        </p:txBody>
      </p:sp>
      <p:sp>
        <p:nvSpPr>
          <p:cNvPr id="24" name="TextBox 23"/>
          <p:cNvSpPr txBox="1"/>
          <p:nvPr/>
        </p:nvSpPr>
        <p:spPr>
          <a:xfrm>
            <a:off x="2071688" y="1874838"/>
            <a:ext cx="6643687" cy="554037"/>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0"/>
              </a:spcAft>
              <a:defRPr/>
            </a:pPr>
            <a:r>
              <a:rPr lang="en-GB" sz="1500" dirty="0">
                <a:effectLst>
                  <a:outerShdw blurRad="38100" dist="38100" dir="2700000" algn="tl">
                    <a:srgbClr val="000000">
                      <a:alpha val="43137"/>
                    </a:srgbClr>
                  </a:outerShdw>
                </a:effectLst>
              </a:rPr>
              <a:t>Under current law, the annual growth of the cash value in a cash value life insurance contract is not subject to current income tax.</a:t>
            </a:r>
            <a:endParaRPr lang="en-GB" sz="1500" dirty="0">
              <a:solidFill>
                <a:schemeClr val="bg1"/>
              </a:solidFill>
              <a:effectLst>
                <a:outerShdw blurRad="38100" dist="38100" dir="2700000" algn="tl">
                  <a:srgbClr val="000000">
                    <a:alpha val="43137"/>
                  </a:srgbClr>
                </a:outerShdw>
              </a:effectLst>
            </a:endParaRPr>
          </a:p>
        </p:txBody>
      </p:sp>
      <p:sp>
        <p:nvSpPr>
          <p:cNvPr id="27" name="TextBox 26"/>
          <p:cNvSpPr txBox="1"/>
          <p:nvPr/>
        </p:nvSpPr>
        <p:spPr>
          <a:xfrm>
            <a:off x="500063" y="2571750"/>
            <a:ext cx="1285875" cy="323850"/>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r" fontAlgn="auto">
              <a:spcBef>
                <a:spcPts val="0"/>
              </a:spcBef>
              <a:spcAft>
                <a:spcPts val="0"/>
              </a:spcAft>
              <a:defRPr/>
            </a:pPr>
            <a:r>
              <a:rPr lang="en-GB" sz="1500" dirty="0">
                <a:effectLst>
                  <a:outerShdw blurRad="38100" dist="38100" dir="2700000" algn="tl">
                    <a:srgbClr val="000000">
                      <a:alpha val="43137"/>
                    </a:srgbClr>
                  </a:outerShdw>
                </a:effectLst>
              </a:rPr>
              <a:t>Flexibility</a:t>
            </a:r>
          </a:p>
        </p:txBody>
      </p:sp>
      <p:sp>
        <p:nvSpPr>
          <p:cNvPr id="29" name="TextBox 28"/>
          <p:cNvSpPr txBox="1"/>
          <p:nvPr/>
        </p:nvSpPr>
        <p:spPr>
          <a:xfrm>
            <a:off x="2071688" y="2589213"/>
            <a:ext cx="6643687" cy="554037"/>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0"/>
              </a:spcAft>
              <a:defRPr/>
            </a:pPr>
            <a:r>
              <a:rPr lang="en-GB" sz="1500" dirty="0">
                <a:effectLst>
                  <a:outerShdw blurRad="38100" dist="38100" dir="2700000" algn="tl">
                    <a:srgbClr val="000000">
                      <a:alpha val="43137"/>
                    </a:srgbClr>
                  </a:outerShdw>
                </a:effectLst>
              </a:rPr>
              <a:t>Certain types of cash value life insurance allow you to increase or decrease your premium payments, or make large, single premium payments.</a:t>
            </a:r>
            <a:endParaRPr lang="en-GB" sz="1500" dirty="0">
              <a:solidFill>
                <a:schemeClr val="bg1"/>
              </a:solidFill>
              <a:effectLst>
                <a:outerShdw blurRad="38100" dist="38100" dir="2700000" algn="tl">
                  <a:srgbClr val="000000">
                    <a:alpha val="43137"/>
                  </a:srgbClr>
                </a:outerShdw>
              </a:effectLst>
            </a:endParaRPr>
          </a:p>
        </p:txBody>
      </p:sp>
      <p:sp>
        <p:nvSpPr>
          <p:cNvPr id="31" name="TextBox 30"/>
          <p:cNvSpPr txBox="1"/>
          <p:nvPr/>
        </p:nvSpPr>
        <p:spPr>
          <a:xfrm>
            <a:off x="500063" y="3214688"/>
            <a:ext cx="1285875" cy="554037"/>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r" fontAlgn="auto">
              <a:spcBef>
                <a:spcPts val="0"/>
              </a:spcBef>
              <a:spcAft>
                <a:spcPts val="0"/>
              </a:spcAft>
              <a:defRPr/>
            </a:pPr>
            <a:r>
              <a:rPr lang="en-GB" sz="1500" dirty="0">
                <a:effectLst>
                  <a:outerShdw blurRad="38100" dist="38100" dir="2700000" algn="tl">
                    <a:srgbClr val="000000">
                      <a:alpha val="43137"/>
                    </a:srgbClr>
                  </a:outerShdw>
                </a:effectLst>
              </a:rPr>
              <a:t>Access to Cash Values</a:t>
            </a:r>
          </a:p>
        </p:txBody>
      </p:sp>
      <p:sp>
        <p:nvSpPr>
          <p:cNvPr id="33" name="TextBox 32"/>
          <p:cNvSpPr txBox="1"/>
          <p:nvPr/>
        </p:nvSpPr>
        <p:spPr>
          <a:xfrm>
            <a:off x="2071688" y="3232150"/>
            <a:ext cx="6643687" cy="554038"/>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0"/>
              </a:spcAft>
              <a:defRPr/>
            </a:pPr>
            <a:r>
              <a:rPr lang="en-GB" sz="1500" dirty="0">
                <a:effectLst>
                  <a:outerShdw blurRad="38100" dist="38100" dir="2700000" algn="tl">
                    <a:srgbClr val="000000">
                      <a:alpha val="43137"/>
                    </a:srgbClr>
                  </a:outerShdw>
                </a:effectLst>
              </a:rPr>
              <a:t>You can borrow or withdraw life insurance cash values prior to age 59-1/2 without tax penalty.*</a:t>
            </a:r>
            <a:endParaRPr lang="en-GB" sz="1500" dirty="0">
              <a:solidFill>
                <a:schemeClr val="bg1"/>
              </a:solidFill>
              <a:effectLst>
                <a:outerShdw blurRad="38100" dist="38100" dir="2700000" algn="tl">
                  <a:srgbClr val="000000">
                    <a:alpha val="43137"/>
                  </a:srgbClr>
                </a:outerShdw>
              </a:effectLst>
            </a:endParaRPr>
          </a:p>
        </p:txBody>
      </p:sp>
      <p:sp>
        <p:nvSpPr>
          <p:cNvPr id="34" name="TextBox 33"/>
          <p:cNvSpPr txBox="1"/>
          <p:nvPr/>
        </p:nvSpPr>
        <p:spPr>
          <a:xfrm>
            <a:off x="500063" y="3857625"/>
            <a:ext cx="1285875" cy="323850"/>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r" fontAlgn="auto">
              <a:spcBef>
                <a:spcPts val="0"/>
              </a:spcBef>
              <a:spcAft>
                <a:spcPts val="0"/>
              </a:spcAft>
              <a:defRPr/>
            </a:pPr>
            <a:r>
              <a:rPr lang="en-GB" sz="1500" dirty="0">
                <a:effectLst>
                  <a:outerShdw blurRad="38100" dist="38100" dir="2700000" algn="tl">
                    <a:srgbClr val="000000">
                      <a:alpha val="43137"/>
                    </a:srgbClr>
                  </a:outerShdw>
                </a:effectLst>
              </a:rPr>
              <a:t>Ownership</a:t>
            </a:r>
          </a:p>
        </p:txBody>
      </p:sp>
      <p:sp>
        <p:nvSpPr>
          <p:cNvPr id="41" name="TextBox 40"/>
          <p:cNvSpPr txBox="1"/>
          <p:nvPr/>
        </p:nvSpPr>
        <p:spPr>
          <a:xfrm>
            <a:off x="2071688" y="3875088"/>
            <a:ext cx="6643687" cy="554037"/>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0"/>
              </a:spcAft>
              <a:defRPr/>
            </a:pPr>
            <a:r>
              <a:rPr lang="en-GB" sz="1500" dirty="0">
                <a:effectLst>
                  <a:outerShdw blurRad="38100" dist="38100" dir="2700000" algn="tl">
                    <a:srgbClr val="000000">
                      <a:alpha val="43137"/>
                    </a:srgbClr>
                  </a:outerShdw>
                </a:effectLst>
              </a:rPr>
              <a:t>Since you own the policy, benefits are not affected by changes in employment or by changes in Social Security or employer-provided pensions.</a:t>
            </a:r>
            <a:endParaRPr lang="en-GB" sz="1500" dirty="0">
              <a:solidFill>
                <a:schemeClr val="bg1"/>
              </a:solidFill>
              <a:effectLst>
                <a:outerShdw blurRad="38100" dist="38100" dir="2700000" algn="tl">
                  <a:srgbClr val="000000">
                    <a:alpha val="43137"/>
                  </a:srgbClr>
                </a:outerShdw>
              </a:effectLst>
            </a:endParaRPr>
          </a:p>
        </p:txBody>
      </p:sp>
      <p:sp>
        <p:nvSpPr>
          <p:cNvPr id="42" name="TextBox 41"/>
          <p:cNvSpPr txBox="1"/>
          <p:nvPr/>
        </p:nvSpPr>
        <p:spPr>
          <a:xfrm>
            <a:off x="500063" y="4554538"/>
            <a:ext cx="1285875" cy="554037"/>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r" fontAlgn="auto">
              <a:spcBef>
                <a:spcPts val="0"/>
              </a:spcBef>
              <a:spcAft>
                <a:spcPts val="0"/>
              </a:spcAft>
              <a:defRPr/>
            </a:pPr>
            <a:r>
              <a:rPr lang="en-GB" sz="1500" dirty="0">
                <a:effectLst>
                  <a:outerShdw blurRad="38100" dist="38100" dir="2700000" algn="tl">
                    <a:srgbClr val="000000">
                      <a:alpha val="43137"/>
                    </a:srgbClr>
                  </a:outerShdw>
                </a:effectLst>
              </a:rPr>
              <a:t>Disability Protection</a:t>
            </a:r>
          </a:p>
        </p:txBody>
      </p:sp>
      <p:sp>
        <p:nvSpPr>
          <p:cNvPr id="43" name="TextBox 42"/>
          <p:cNvSpPr txBox="1"/>
          <p:nvPr/>
        </p:nvSpPr>
        <p:spPr>
          <a:xfrm>
            <a:off x="2071688" y="4572000"/>
            <a:ext cx="6643687" cy="554038"/>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0"/>
              </a:spcAft>
              <a:defRPr/>
            </a:pPr>
            <a:r>
              <a:rPr lang="en-GB" sz="1500" dirty="0">
                <a:effectLst>
                  <a:outerShdw blurRad="38100" dist="38100" dir="2700000" algn="tl">
                    <a:srgbClr val="000000">
                      <a:alpha val="43137"/>
                    </a:srgbClr>
                  </a:outerShdw>
                </a:effectLst>
              </a:rPr>
              <a:t>If you become disabled, the waiver of premium benefit can take over your premium payments for you.</a:t>
            </a:r>
            <a:endParaRPr lang="en-GB" sz="1500" dirty="0">
              <a:solidFill>
                <a:schemeClr val="bg1"/>
              </a:solidFill>
              <a:effectLst>
                <a:outerShdw blurRad="38100" dist="38100" dir="2700000" algn="tl">
                  <a:srgbClr val="000000">
                    <a:alpha val="43137"/>
                  </a:srgbClr>
                </a:outerShdw>
              </a:effectLst>
            </a:endParaRPr>
          </a:p>
        </p:txBody>
      </p:sp>
      <p:sp>
        <p:nvSpPr>
          <p:cNvPr id="44" name="Right Arrow 43"/>
          <p:cNvSpPr/>
          <p:nvPr/>
        </p:nvSpPr>
        <p:spPr>
          <a:xfrm>
            <a:off x="1857375" y="1231900"/>
            <a:ext cx="142875" cy="142875"/>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45" name="TextBox 44"/>
          <p:cNvSpPr txBox="1"/>
          <p:nvPr/>
        </p:nvSpPr>
        <p:spPr>
          <a:xfrm>
            <a:off x="500063" y="5270500"/>
            <a:ext cx="1285875" cy="1016000"/>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r" fontAlgn="auto">
              <a:spcBef>
                <a:spcPts val="0"/>
              </a:spcBef>
              <a:spcAft>
                <a:spcPts val="0"/>
              </a:spcAft>
              <a:defRPr/>
            </a:pPr>
            <a:r>
              <a:rPr lang="en-GB" sz="1500" dirty="0">
                <a:effectLst>
                  <a:outerShdw blurRad="38100" dist="38100" dir="2700000" algn="tl">
                    <a:srgbClr val="000000">
                      <a:alpha val="43137"/>
                    </a:srgbClr>
                  </a:outerShdw>
                </a:effectLst>
              </a:rPr>
              <a:t>Tax-Advantaged Retirement Income</a:t>
            </a:r>
          </a:p>
        </p:txBody>
      </p:sp>
      <p:sp>
        <p:nvSpPr>
          <p:cNvPr id="46" name="TextBox 45"/>
          <p:cNvSpPr txBox="1"/>
          <p:nvPr/>
        </p:nvSpPr>
        <p:spPr>
          <a:xfrm>
            <a:off x="2071688" y="5287963"/>
            <a:ext cx="6643687" cy="554037"/>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0"/>
              </a:spcAft>
              <a:defRPr/>
            </a:pPr>
            <a:r>
              <a:rPr lang="en-GB" sz="1500" dirty="0">
                <a:effectLst>
                  <a:outerShdw blurRad="38100" dist="38100" dir="2700000" algn="tl">
                    <a:srgbClr val="000000">
                      <a:alpha val="43137"/>
                    </a:srgbClr>
                  </a:outerShdw>
                </a:effectLst>
              </a:rPr>
              <a:t>The cash value in the policy can be converted to a retirement income that is partially or fully free from federal income tax.*</a:t>
            </a:r>
            <a:endParaRPr lang="en-GB" sz="1500" dirty="0">
              <a:solidFill>
                <a:schemeClr val="bg1"/>
              </a:solidFill>
              <a:effectLst>
                <a:outerShdw blurRad="38100" dist="38100" dir="2700000" algn="tl">
                  <a:srgbClr val="000000">
                    <a:alpha val="43137"/>
                  </a:srgbClr>
                </a:outerShdw>
              </a:effectLst>
            </a:endParaRPr>
          </a:p>
        </p:txBody>
      </p:sp>
      <p:sp>
        <p:nvSpPr>
          <p:cNvPr id="47" name="Right Arrow 46"/>
          <p:cNvSpPr/>
          <p:nvPr/>
        </p:nvSpPr>
        <p:spPr>
          <a:xfrm>
            <a:off x="1857375" y="1946275"/>
            <a:ext cx="142875" cy="142875"/>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48" name="Right Arrow 47"/>
          <p:cNvSpPr/>
          <p:nvPr/>
        </p:nvSpPr>
        <p:spPr>
          <a:xfrm>
            <a:off x="1857375" y="2660650"/>
            <a:ext cx="142875" cy="142875"/>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49" name="Right Arrow 48"/>
          <p:cNvSpPr/>
          <p:nvPr/>
        </p:nvSpPr>
        <p:spPr>
          <a:xfrm>
            <a:off x="1857375" y="3375025"/>
            <a:ext cx="142875" cy="142875"/>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50" name="Right Arrow 49"/>
          <p:cNvSpPr/>
          <p:nvPr/>
        </p:nvSpPr>
        <p:spPr>
          <a:xfrm>
            <a:off x="1857375" y="3946525"/>
            <a:ext cx="142875" cy="142875"/>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51" name="Right Arrow 50"/>
          <p:cNvSpPr/>
          <p:nvPr/>
        </p:nvSpPr>
        <p:spPr>
          <a:xfrm>
            <a:off x="1857375" y="4643438"/>
            <a:ext cx="142875" cy="142875"/>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
        <p:nvSpPr>
          <p:cNvPr id="52" name="Right Arrow 51"/>
          <p:cNvSpPr/>
          <p:nvPr/>
        </p:nvSpPr>
        <p:spPr>
          <a:xfrm>
            <a:off x="1857375" y="5357813"/>
            <a:ext cx="142875" cy="142875"/>
          </a:xfrm>
          <a:prstGeom prst="right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GB">
              <a:effectLst>
                <a:outerShdw blurRad="38100" dist="38100" dir="2700000" algn="tl">
                  <a:srgbClr val="000000">
                    <a:alpha val="43137"/>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01050" cy="1143000"/>
          </a:xfrm>
        </p:spPr>
        <p:txBody>
          <a:bodyPr/>
          <a:lstStyle/>
          <a:p>
            <a:pPr eaLnBrk="1" fontAlgn="auto" hangingPunct="1">
              <a:spcAft>
                <a:spcPts val="0"/>
              </a:spcAft>
              <a:defRPr/>
            </a:pPr>
            <a:r>
              <a:rPr lang="en-GB" sz="2800" dirty="0"/>
              <a:t>Tax Issues Affecting the Role of Cash Value Life Insurance </a:t>
            </a:r>
          </a:p>
        </p:txBody>
      </p:sp>
      <p:sp>
        <p:nvSpPr>
          <p:cNvPr id="3" name="Slide Number Placeholder 2"/>
          <p:cNvSpPr>
            <a:spLocks noGrp="1"/>
          </p:cNvSpPr>
          <p:nvPr>
            <p:ph type="sldNum" sz="quarter" idx="12"/>
          </p:nvPr>
        </p:nvSpPr>
        <p:spPr/>
        <p:txBody>
          <a:bodyPr/>
          <a:lstStyle/>
          <a:p>
            <a:pPr>
              <a:defRPr/>
            </a:pPr>
            <a:fld id="{987C62AD-F8E5-42D1-9E87-A18C39BE1E5A}" type="slidenum">
              <a:rPr lang="en-GB"/>
              <a:pPr>
                <a:defRPr/>
              </a:pPr>
              <a:t>9</a:t>
            </a:fld>
            <a:endParaRPr lang="en-GB"/>
          </a:p>
        </p:txBody>
      </p:sp>
      <p:sp>
        <p:nvSpPr>
          <p:cNvPr id="4" name="Footer Placeholder 3"/>
          <p:cNvSpPr>
            <a:spLocks noGrp="1"/>
          </p:cNvSpPr>
          <p:nvPr>
            <p:ph type="ftr" sz="quarter" idx="11"/>
          </p:nvPr>
        </p:nvSpPr>
        <p:spPr/>
        <p:txBody>
          <a:bodyPr/>
          <a:lstStyle/>
          <a:p>
            <a:pPr>
              <a:defRPr/>
            </a:pPr>
            <a:r>
              <a:rPr lang="en-GB"/>
              <a:t>Preparing for Your Retirement: The Role of Life Insurance in Retirement Planning</a:t>
            </a:r>
          </a:p>
        </p:txBody>
      </p:sp>
      <p:sp>
        <p:nvSpPr>
          <p:cNvPr id="16" name="TextBox 5"/>
          <p:cNvSpPr txBox="1">
            <a:spLocks noChangeArrowheads="1"/>
          </p:cNvSpPr>
          <p:nvPr/>
        </p:nvSpPr>
        <p:spPr bwMode="auto">
          <a:xfrm>
            <a:off x="1643063" y="1071563"/>
            <a:ext cx="7143750" cy="430212"/>
          </a:xfrm>
          <a:prstGeom prst="rect">
            <a:avLst/>
          </a:prstGeom>
          <a:noFill/>
          <a:ln w="9525">
            <a:noFill/>
            <a:miter lim="800000"/>
            <a:headEnd/>
            <a:tailEnd/>
          </a:ln>
        </p:spPr>
        <p:txBody>
          <a:bodyPr>
            <a:spAutoFit/>
          </a:bodyPr>
          <a:lstStyle/>
          <a:p>
            <a:pPr>
              <a:defRPr/>
            </a:pPr>
            <a:r>
              <a:rPr lang="en-GB" sz="2200" b="1" dirty="0">
                <a:solidFill>
                  <a:srgbClr val="FFC000"/>
                </a:solidFill>
                <a:effectLst>
                  <a:outerShdw blurRad="38100" dist="38100" dir="2700000" algn="tl">
                    <a:srgbClr val="000000">
                      <a:alpha val="43137"/>
                    </a:srgbClr>
                  </a:outerShdw>
                </a:effectLst>
                <a:latin typeface="Calibri" pitchFamily="34" charset="0"/>
              </a:rPr>
              <a:t>in Retirement Planning</a:t>
            </a:r>
          </a:p>
        </p:txBody>
      </p:sp>
      <p:cxnSp>
        <p:nvCxnSpPr>
          <p:cNvPr id="17" name="Elbow Connector 16"/>
          <p:cNvCxnSpPr>
            <a:stCxn id="2" idx="1"/>
            <a:endCxn id="16" idx="1"/>
          </p:cNvCxnSpPr>
          <p:nvPr/>
        </p:nvCxnSpPr>
        <p:spPr>
          <a:xfrm rot="10800000" flipH="1" flipV="1">
            <a:off x="457200" y="571500"/>
            <a:ext cx="1185863" cy="714375"/>
          </a:xfrm>
          <a:prstGeom prst="bentConnector3">
            <a:avLst>
              <a:gd name="adj1" fmla="val -19277"/>
            </a:avLst>
          </a:prstGeom>
          <a:ln w="1905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214563" y="1857375"/>
            <a:ext cx="6500812" cy="1646238"/>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600"/>
              </a:spcAft>
              <a:defRPr/>
            </a:pPr>
            <a:r>
              <a:rPr lang="en-GB" sz="1600" dirty="0">
                <a:effectLst>
                  <a:outerShdw blurRad="38100" dist="38100" dir="2700000" algn="tl">
                    <a:srgbClr val="000000">
                      <a:alpha val="43137"/>
                    </a:srgbClr>
                  </a:outerShdw>
                </a:effectLst>
              </a:rPr>
              <a:t>The Tax Court has held that cash values are not constructively received by a taxpayer when he or she could not reach them without surrendering the policy.</a:t>
            </a:r>
          </a:p>
          <a:p>
            <a:pPr algn="just" fontAlgn="auto">
              <a:spcBef>
                <a:spcPts val="0"/>
              </a:spcBef>
              <a:spcAft>
                <a:spcPts val="600"/>
              </a:spcAft>
              <a:defRPr/>
            </a:pPr>
            <a:r>
              <a:rPr lang="en-GB" sz="1600" dirty="0">
                <a:effectLst>
                  <a:outerShdw blurRad="38100" dist="38100" dir="2700000" algn="tl">
                    <a:srgbClr val="000000">
                      <a:alpha val="43137"/>
                    </a:srgbClr>
                  </a:outerShdw>
                </a:effectLst>
              </a:rPr>
              <a:t>The necessity of surrendering the policy constituted a substantial limitation or restriction on their receipt (Theodore H. Cohen, 39 TC 1055, </a:t>
            </a:r>
            <a:r>
              <a:rPr lang="en-GB" sz="1600" dirty="0" err="1">
                <a:effectLst>
                  <a:outerShdw blurRad="38100" dist="38100" dir="2700000" algn="tl">
                    <a:srgbClr val="000000">
                      <a:alpha val="43137"/>
                    </a:srgbClr>
                  </a:outerShdw>
                </a:effectLst>
              </a:rPr>
              <a:t>acq</a:t>
            </a:r>
            <a:r>
              <a:rPr lang="en-GB" sz="1600" dirty="0">
                <a:effectLst>
                  <a:outerShdw blurRad="38100" dist="38100" dir="2700000" algn="tl">
                    <a:srgbClr val="000000">
                      <a:alpha val="43137"/>
                    </a:srgbClr>
                  </a:outerShdw>
                </a:effectLst>
              </a:rPr>
              <a:t>. 1964-1 CB-4).</a:t>
            </a:r>
            <a:endParaRPr lang="en-GB" sz="1600" dirty="0">
              <a:solidFill>
                <a:schemeClr val="bg1"/>
              </a:solidFill>
              <a:effectLst>
                <a:outerShdw blurRad="38100" dist="38100" dir="2700000" algn="tl">
                  <a:srgbClr val="000000">
                    <a:alpha val="43137"/>
                  </a:srgbClr>
                </a:outerShdw>
              </a:effectLst>
            </a:endParaRPr>
          </a:p>
        </p:txBody>
      </p:sp>
      <p:sp>
        <p:nvSpPr>
          <p:cNvPr id="38" name="TextBox 37"/>
          <p:cNvSpPr txBox="1"/>
          <p:nvPr/>
        </p:nvSpPr>
        <p:spPr>
          <a:xfrm>
            <a:off x="500063" y="1928813"/>
            <a:ext cx="1571625" cy="584200"/>
          </a:xfrm>
          <a:prstGeom prst="rect">
            <a:avLst/>
          </a:prstGeom>
          <a:ln/>
        </p:spPr>
        <p:style>
          <a:lnRef idx="1">
            <a:schemeClr val="accent6"/>
          </a:lnRef>
          <a:fillRef idx="3">
            <a:schemeClr val="accent6"/>
          </a:fillRef>
          <a:effectRef idx="2">
            <a:schemeClr val="accent6"/>
          </a:effectRef>
          <a:fontRef idx="minor">
            <a:schemeClr val="lt1"/>
          </a:fontRef>
        </p:style>
        <p:txBody>
          <a:bodyPr>
            <a:spAutoFit/>
          </a:bodyPr>
          <a:lstStyle/>
          <a:p>
            <a:pPr algn="ctr" fontAlgn="auto">
              <a:spcBef>
                <a:spcPts val="0"/>
              </a:spcBef>
              <a:spcAft>
                <a:spcPts val="0"/>
              </a:spcAft>
              <a:defRPr/>
            </a:pPr>
            <a:r>
              <a:rPr lang="en-GB" sz="1600" dirty="0"/>
              <a:t>Tax-Deferred Growth</a:t>
            </a:r>
          </a:p>
        </p:txBody>
      </p:sp>
      <p:sp>
        <p:nvSpPr>
          <p:cNvPr id="39" name="TextBox 38"/>
          <p:cNvSpPr txBox="1"/>
          <p:nvPr/>
        </p:nvSpPr>
        <p:spPr>
          <a:xfrm>
            <a:off x="2214563" y="3648075"/>
            <a:ext cx="6500812" cy="2138363"/>
          </a:xfrm>
          <a:prstGeom prst="rect">
            <a:avLst/>
          </a:prstGeom>
          <a:noFill/>
          <a:ln>
            <a:noFill/>
          </a:ln>
          <a:effectLst/>
        </p:spPr>
        <p:style>
          <a:lnRef idx="1">
            <a:schemeClr val="accent6"/>
          </a:lnRef>
          <a:fillRef idx="3">
            <a:schemeClr val="accent6"/>
          </a:fillRef>
          <a:effectRef idx="2">
            <a:schemeClr val="accent6"/>
          </a:effectRef>
          <a:fontRef idx="minor">
            <a:schemeClr val="lt1"/>
          </a:fontRef>
        </p:style>
        <p:txBody>
          <a:bodyPr>
            <a:spAutoFit/>
          </a:bodyPr>
          <a:lstStyle/>
          <a:p>
            <a:pPr algn="just" fontAlgn="auto">
              <a:spcBef>
                <a:spcPts val="0"/>
              </a:spcBef>
              <a:spcAft>
                <a:spcPts val="600"/>
              </a:spcAft>
              <a:defRPr/>
            </a:pPr>
            <a:r>
              <a:rPr lang="en-GB" sz="1600" dirty="0">
                <a:effectLst>
                  <a:outerShdw blurRad="38100" dist="38100" dir="2700000" algn="tl">
                    <a:srgbClr val="000000">
                      <a:alpha val="43137"/>
                    </a:srgbClr>
                  </a:outerShdw>
                </a:effectLst>
              </a:rPr>
              <a:t>Assuming a single premium or periodic premium life insurance contract satisfies the conditions of the “seven-pay test” of IRC Sec. 7702A(b) (i.e., not a modified endowment contract), living benefits received from the contract are taxed under the “cost recovery rule,” regardless of when the contract was entered into or when premiums were paid. </a:t>
            </a:r>
          </a:p>
          <a:p>
            <a:pPr algn="just" fontAlgn="auto">
              <a:spcBef>
                <a:spcPts val="0"/>
              </a:spcBef>
              <a:spcAft>
                <a:spcPts val="600"/>
              </a:spcAft>
              <a:defRPr/>
            </a:pPr>
            <a:r>
              <a:rPr lang="en-GB" sz="1600" dirty="0">
                <a:effectLst>
                  <a:outerShdw blurRad="38100" dist="38100" dir="2700000" algn="tl">
                    <a:srgbClr val="000000">
                      <a:alpha val="43137"/>
                    </a:srgbClr>
                  </a:outerShdw>
                </a:effectLst>
              </a:rPr>
              <a:t>This means that such amounts received from the contract are included in gross income only to the extent they exceed the investment in the contract (IRC Sec. 7702).</a:t>
            </a:r>
            <a:endParaRPr lang="en-GB" sz="1600" dirty="0">
              <a:solidFill>
                <a:schemeClr val="bg1"/>
              </a:solidFill>
              <a:effectLst>
                <a:outerShdw blurRad="38100" dist="38100" dir="2700000" algn="tl">
                  <a:srgbClr val="000000">
                    <a:alpha val="43137"/>
                  </a:srgbClr>
                </a:outerShdw>
              </a:effectLst>
            </a:endParaRPr>
          </a:p>
        </p:txBody>
      </p:sp>
      <p:sp>
        <p:nvSpPr>
          <p:cNvPr id="40" name="TextBox 39"/>
          <p:cNvSpPr txBox="1"/>
          <p:nvPr/>
        </p:nvSpPr>
        <p:spPr>
          <a:xfrm>
            <a:off x="500063" y="3719513"/>
            <a:ext cx="1571625" cy="584200"/>
          </a:xfrm>
          <a:prstGeom prst="rect">
            <a:avLst/>
          </a:prstGeom>
          <a:ln/>
        </p:spPr>
        <p:style>
          <a:lnRef idx="1">
            <a:schemeClr val="accent6"/>
          </a:lnRef>
          <a:fillRef idx="3">
            <a:schemeClr val="accent6"/>
          </a:fillRef>
          <a:effectRef idx="2">
            <a:schemeClr val="accent6"/>
          </a:effectRef>
          <a:fontRef idx="minor">
            <a:schemeClr val="lt1"/>
          </a:fontRef>
        </p:style>
        <p:txBody>
          <a:bodyPr>
            <a:spAutoFit/>
          </a:bodyPr>
          <a:lstStyle/>
          <a:p>
            <a:pPr algn="ctr" fontAlgn="auto">
              <a:spcBef>
                <a:spcPts val="0"/>
              </a:spcBef>
              <a:spcAft>
                <a:spcPts val="0"/>
              </a:spcAft>
              <a:defRPr/>
            </a:pPr>
            <a:r>
              <a:rPr lang="en-GB" sz="1600" dirty="0"/>
              <a:t>FIFO Taxation of Withdrawals</a:t>
            </a:r>
            <a:endParaRPr lang="en-GB" sz="1600" dirty="0">
              <a:solidFill>
                <a:schemeClr val="bg1"/>
              </a:solidFill>
            </a:endParaRPr>
          </a:p>
        </p:txBody>
      </p:sp>
      <p:sp>
        <p:nvSpPr>
          <p:cNvPr id="29" name="Rectangle 28"/>
          <p:cNvSpPr/>
          <p:nvPr/>
        </p:nvSpPr>
        <p:spPr>
          <a:xfrm>
            <a:off x="6357938" y="5907088"/>
            <a:ext cx="2286000" cy="307975"/>
          </a:xfrm>
          <a:prstGeom prst="rect">
            <a:avLst/>
          </a:prstGeom>
        </p:spPr>
        <p:txBody>
          <a:bodyPr>
            <a:spAutoFit/>
          </a:bodyPr>
          <a:lstStyle/>
          <a:p>
            <a:pPr algn="r" fontAlgn="auto">
              <a:spcBef>
                <a:spcPts val="0"/>
              </a:spcBef>
              <a:spcAft>
                <a:spcPts val="0"/>
              </a:spcAft>
              <a:defRPr/>
            </a:pPr>
            <a:r>
              <a:rPr lang="en-GB" sz="1400" i="1" dirty="0">
                <a:solidFill>
                  <a:schemeClr val="bg2">
                    <a:lumMod val="75000"/>
                  </a:schemeClr>
                </a:solidFill>
                <a:latin typeface="+mn-lt"/>
                <a:cs typeface="+mn-cs"/>
              </a:rPr>
              <a:t>continued on next slide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9899</TotalTime>
  <Words>1993</Words>
  <Application>Microsoft Office PowerPoint</Application>
  <PresentationFormat>On-screen Show (4:3)</PresentationFormat>
  <Paragraphs>170</Paragraphs>
  <Slides>11</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Preparing for Your Retirement</vt:lpstr>
      <vt:lpstr>Your Earning Power </vt:lpstr>
      <vt:lpstr>Sources of Retirement Income</vt:lpstr>
      <vt:lpstr>Important Facts About Social Security Retirement Benefits</vt:lpstr>
      <vt:lpstr>Important Facts About Social Security Retirement Benefits</vt:lpstr>
      <vt:lpstr>A Potential Solution for a Lifetime</vt:lpstr>
      <vt:lpstr>Cash Value Life Insurance and Retirement Planning</vt:lpstr>
      <vt:lpstr>Features of Cash Value Life Insurance</vt:lpstr>
      <vt:lpstr>Tax Issues Affecting the Role of Cash Value Life Insurance </vt:lpstr>
      <vt:lpstr>Tax Issues Affecting the Role of Cash Value Life Insurance </vt:lpstr>
      <vt:lpstr>Cash Value Life Insurance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Joan</dc:creator>
  <cp:lastModifiedBy>Jeffrey Rosner</cp:lastModifiedBy>
  <cp:revision>175</cp:revision>
  <cp:lastPrinted>2016-11-16T22:02:38Z</cp:lastPrinted>
  <dcterms:created xsi:type="dcterms:W3CDTF">2011-07-06T13:20:07Z</dcterms:created>
  <dcterms:modified xsi:type="dcterms:W3CDTF">2025-03-06T18:36:58Z</dcterms:modified>
</cp:coreProperties>
</file>